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30" r:id="rId1"/>
  </p:sldMasterIdLst>
  <p:sldIdLst>
    <p:sldId id="1105" r:id="rId2"/>
    <p:sldId id="2322" r:id="rId3"/>
    <p:sldId id="2324" r:id="rId4"/>
    <p:sldId id="2323" r:id="rId5"/>
    <p:sldId id="2321" r:id="rId6"/>
    <p:sldId id="2339" r:id="rId7"/>
    <p:sldId id="2276" r:id="rId8"/>
    <p:sldId id="1079" r:id="rId9"/>
    <p:sldId id="1767" r:id="rId10"/>
    <p:sldId id="2178" r:id="rId11"/>
    <p:sldId id="2325" r:id="rId12"/>
    <p:sldId id="2337" r:id="rId13"/>
    <p:sldId id="2340" r:id="rId14"/>
    <p:sldId id="2341" r:id="rId15"/>
    <p:sldId id="2342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C80"/>
    <a:srgbClr val="FFCCCC"/>
    <a:srgbClr val="FFFF66"/>
    <a:srgbClr val="B9B4B5"/>
    <a:srgbClr val="00CC00"/>
    <a:srgbClr val="FFFFFF"/>
    <a:srgbClr val="130184"/>
    <a:srgbClr val="9966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590" autoAdjust="0"/>
    <p:restoredTop sz="94660"/>
  </p:normalViewPr>
  <p:slideViewPr>
    <p:cSldViewPr snapToGrid="0">
      <p:cViewPr varScale="1">
        <p:scale>
          <a:sx n="66" d="100"/>
          <a:sy n="66" d="100"/>
        </p:scale>
        <p:origin x="216" y="1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C4DB-B343-4E6A-BC15-18FA492B3432}" type="datetimeFigureOut">
              <a:rPr lang="en-CA" altLang="en-US"/>
              <a:pPr>
                <a:defRPr/>
              </a:pPr>
              <a:t>2020-03-19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2D82-C2EA-4312-9D0D-59B09351DB8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4714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C356-C117-46A1-A20D-73CC945ABB6E}" type="datetimeFigureOut">
              <a:rPr lang="en-CA" altLang="en-US"/>
              <a:pPr>
                <a:defRPr/>
              </a:pPr>
              <a:t>2020-03-19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67F8-014F-4EB1-82D9-C2227E19489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8604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A439-42D6-4142-A99C-B3580AC11904}" type="datetimeFigureOut">
              <a:rPr lang="en-CA" altLang="en-US"/>
              <a:pPr>
                <a:defRPr/>
              </a:pPr>
              <a:t>2020-03-19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0109-88BC-4319-9E8C-EC3A6179F55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1441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95E8-1E36-4094-BC2C-724E3CD320CF}" type="datetimeFigureOut">
              <a:rPr lang="en-CA" altLang="en-US"/>
              <a:pPr>
                <a:defRPr/>
              </a:pPr>
              <a:t>2020-03-19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394E-98D0-4FD5-8862-0B724F4982E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11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4B38-24CB-4C4E-BAAA-8D1FA5AC848E}" type="datetimeFigureOut">
              <a:rPr lang="en-CA" altLang="en-US"/>
              <a:pPr>
                <a:defRPr/>
              </a:pPr>
              <a:t>2020-03-19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E54F-1978-4A07-9D14-A0981DFDE18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5813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71EC-44FC-4987-84FB-FFDFD3C77E5A}" type="datetimeFigureOut">
              <a:rPr lang="en-CA" altLang="en-US"/>
              <a:pPr>
                <a:defRPr/>
              </a:pPr>
              <a:t>2020-03-19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F0F-2CF2-43E6-A453-8930888F90B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6904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6E82-347E-49BB-B61A-7A1D092AD264}" type="datetimeFigureOut">
              <a:rPr lang="en-CA" altLang="en-US"/>
              <a:pPr>
                <a:defRPr/>
              </a:pPr>
              <a:t>2020-03-19</a:t>
            </a:fld>
            <a:endParaRPr lang="en-CA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31DB-1039-4609-8F7C-DD3BC5C3CD9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2763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FE19-51EF-41B1-8FF7-0E001548C8F7}" type="datetimeFigureOut">
              <a:rPr lang="en-CA" altLang="en-US"/>
              <a:pPr>
                <a:defRPr/>
              </a:pPr>
              <a:t>2020-03-19</a:t>
            </a:fld>
            <a:endParaRPr lang="en-CA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C4AA-B5BF-492D-A3FA-5A89ED80986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2293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F7B4-0059-4B2F-9282-1042A70CC55C}" type="datetimeFigureOut">
              <a:rPr lang="en-CA" altLang="en-US"/>
              <a:pPr>
                <a:defRPr/>
              </a:pPr>
              <a:t>2020-03-19</a:t>
            </a:fld>
            <a:endParaRPr lang="en-CA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E58A-7D94-4DDB-883A-1825DB47E06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6855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DB42-D5B9-4EC8-A4B4-73272184BBA2}" type="datetimeFigureOut">
              <a:rPr lang="en-CA" altLang="en-US"/>
              <a:pPr>
                <a:defRPr/>
              </a:pPr>
              <a:t>2020-03-19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4FC2-D5C8-4701-841E-4C2E3DE1FC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7114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1F24-8FBB-4562-8AAB-D9AB65CE5603}" type="datetimeFigureOut">
              <a:rPr lang="en-CA" altLang="en-US"/>
              <a:pPr>
                <a:defRPr/>
              </a:pPr>
              <a:t>2020-03-19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43FA-706B-4564-8FBF-CC233582220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406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6E086E-5287-44EC-9CDF-00DFDA21409C}" type="datetimeFigureOut">
              <a:rPr lang="en-CA" altLang="en-US"/>
              <a:pPr>
                <a:defRPr/>
              </a:pPr>
              <a:t>2020-03-19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C357F1-97F9-46F3-B5AB-A54B7356E48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613" y="5453063"/>
            <a:ext cx="9144000" cy="12906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March 22, 2020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92113"/>
            <a:ext cx="100584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7042" y="0"/>
            <a:ext cx="11104410" cy="6858000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469224" y="41065"/>
            <a:ext cx="7557655" cy="118921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altLang="en-US" sz="6600" b="1" dirty="0">
                <a:solidFill>
                  <a:schemeClr val="bg1"/>
                </a:solidFill>
                <a:effectLst>
                  <a:glow rad="228600">
                    <a:schemeClr val="tx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The Gospel of Luke</a:t>
            </a:r>
            <a:endParaRPr lang="en-CA" altLang="en-US" b="1" dirty="0">
              <a:solidFill>
                <a:schemeClr val="bg1"/>
              </a:solidFill>
              <a:effectLst>
                <a:glow rad="228600">
                  <a:schemeClr val="tx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881148" y="5818909"/>
            <a:ext cx="10733809" cy="103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altLang="en-US" sz="6000" b="1" dirty="0">
                <a:solidFill>
                  <a:schemeClr val="bg1"/>
                </a:solidFill>
                <a:effectLst>
                  <a:glow rad="228600">
                    <a:schemeClr val="tx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Parables with a New Perspective</a:t>
            </a:r>
            <a:endParaRPr lang="en-CA" altLang="en-US" sz="4000" b="1" dirty="0">
              <a:solidFill>
                <a:schemeClr val="bg1"/>
              </a:solidFill>
              <a:effectLst>
                <a:glow rad="228600">
                  <a:schemeClr val="tx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133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EF334F-8C51-A347-8A55-625F7E4E8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4654019"/>
            <a:ext cx="7764126" cy="1189219"/>
          </a:xfrm>
          <a:blipFill>
            <a:blip r:embed="rId3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altLang="en-US" sz="6600" b="1" dirty="0">
                <a:solidFill>
                  <a:schemeClr val="bg1"/>
                </a:solidFill>
                <a:effectLst>
                  <a:glow rad="228600">
                    <a:schemeClr val="tx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An Ideal Investment</a:t>
            </a:r>
            <a:endParaRPr lang="en-CA" altLang="en-US" b="1" dirty="0">
              <a:solidFill>
                <a:schemeClr val="bg1"/>
              </a:solidFill>
              <a:effectLst>
                <a:glow rad="228600">
                  <a:schemeClr val="tx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438140" y="5843238"/>
            <a:ext cx="4753860" cy="10390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altLang="en-US" sz="6000" b="1" dirty="0">
                <a:solidFill>
                  <a:schemeClr val="bg1"/>
                </a:solidFill>
                <a:effectLst>
                  <a:glow rad="228600">
                    <a:schemeClr val="tx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Luke 16:1-13</a:t>
            </a:r>
            <a:endParaRPr lang="en-CA" altLang="en-US" sz="4000" b="1" dirty="0">
              <a:solidFill>
                <a:schemeClr val="bg1"/>
              </a:solidFill>
              <a:effectLst>
                <a:glow rad="228600">
                  <a:schemeClr val="tx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98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171832"/>
          </a:xfrm>
        </p:spPr>
        <p:txBody>
          <a:bodyPr>
            <a:normAutofit/>
          </a:bodyPr>
          <a:lstStyle/>
          <a:p>
            <a:r>
              <a:rPr lang="en-US" sz="6600" b="1" dirty="0"/>
              <a:t>Discussion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19" y="1536957"/>
            <a:ext cx="6309363" cy="53210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CA" sz="4000" i="1" dirty="0"/>
              <a:t>Have you recently </a:t>
            </a:r>
            <a:r>
              <a:rPr lang="en-CA" sz="4000" b="1" i="1" dirty="0"/>
              <a:t>lost</a:t>
            </a:r>
            <a:r>
              <a:rPr lang="en-CA" sz="4000" i="1" dirty="0"/>
              <a:t> anything dear to you?  </a:t>
            </a:r>
            <a:br>
              <a:rPr lang="en-CA" sz="4000" i="1" dirty="0"/>
            </a:br>
            <a:r>
              <a:rPr lang="en-CA" sz="4000" i="1" dirty="0"/>
              <a:t>What has </a:t>
            </a:r>
            <a:r>
              <a:rPr lang="en-CA" sz="4000" b="1" i="1" dirty="0"/>
              <a:t>changed</a:t>
            </a:r>
            <a:r>
              <a:rPr lang="en-CA" sz="4000" i="1" dirty="0"/>
              <a:t> as</a:t>
            </a:r>
            <a:br>
              <a:rPr lang="en-CA" sz="4000" i="1" dirty="0"/>
            </a:br>
            <a:r>
              <a:rPr lang="en-CA" sz="4000" i="1" dirty="0"/>
              <a:t>a result?</a:t>
            </a:r>
          </a:p>
          <a:p>
            <a:pPr lvl="0"/>
            <a:endParaRPr lang="en-US" sz="4000" dirty="0"/>
          </a:p>
          <a:p>
            <a:pPr lvl="0"/>
            <a:r>
              <a:rPr lang="en-CA" sz="4000" i="1" dirty="0"/>
              <a:t>What do you </a:t>
            </a:r>
            <a:r>
              <a:rPr lang="en-CA" sz="4000" b="1" i="1" dirty="0"/>
              <a:t>think and feel</a:t>
            </a:r>
            <a:r>
              <a:rPr lang="en-CA" sz="4000" i="1" dirty="0"/>
              <a:t> about what is happening, and where this is all going?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24496-4653-F14D-A72C-FE0FAD1BE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4" r="19214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C61DBA-26B5-244C-92B5-8F13ED9169C0}"/>
              </a:ext>
            </a:extLst>
          </p:cNvPr>
          <p:cNvSpPr txBox="1">
            <a:spLocks/>
          </p:cNvSpPr>
          <p:nvPr/>
        </p:nvSpPr>
        <p:spPr bwMode="auto">
          <a:xfrm>
            <a:off x="6475367" y="365122"/>
            <a:ext cx="5120114" cy="117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sz="6600" b="1" i="1" dirty="0">
                <a:solidFill>
                  <a:schemeClr val="bg1"/>
                </a:solidFill>
                <a:effectLst>
                  <a:glow rad="152400">
                    <a:schemeClr val="tx1">
                      <a:alpha val="80000"/>
                    </a:schemeClr>
                  </a:glow>
                </a:effectLst>
              </a:rPr>
              <a:t>Instability</a:t>
            </a:r>
          </a:p>
        </p:txBody>
      </p:sp>
    </p:spTree>
    <p:extLst>
      <p:ext uri="{BB962C8B-B14F-4D97-AF65-F5344CB8AC3E}">
        <p14:creationId xmlns:p14="http://schemas.microsoft.com/office/powerpoint/2010/main" val="219818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171832"/>
          </a:xfrm>
        </p:spPr>
        <p:txBody>
          <a:bodyPr>
            <a:normAutofit/>
          </a:bodyPr>
          <a:lstStyle/>
          <a:p>
            <a:r>
              <a:rPr lang="en-US" sz="6600" b="1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19" y="1536957"/>
            <a:ext cx="6309363" cy="53210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CA" sz="3600" i="1" dirty="0"/>
              <a:t>What happened to the</a:t>
            </a:r>
            <a:br>
              <a:rPr lang="en-CA" sz="3600" i="1" dirty="0"/>
            </a:br>
            <a:r>
              <a:rPr lang="en-CA" sz="3600" i="1" dirty="0"/>
              <a:t>manager?  What do you </a:t>
            </a:r>
            <a:br>
              <a:rPr lang="en-CA" sz="3600" i="1" dirty="0"/>
            </a:br>
            <a:r>
              <a:rPr lang="en-CA" sz="3600" i="1" dirty="0"/>
              <a:t>think of his response?</a:t>
            </a:r>
            <a:endParaRPr lang="en-US" sz="3600" dirty="0"/>
          </a:p>
          <a:p>
            <a:pPr lvl="0"/>
            <a:r>
              <a:rPr lang="en-CA" sz="3600" i="1" dirty="0"/>
              <a:t>What does Jesus </a:t>
            </a:r>
            <a:r>
              <a:rPr lang="en-CA" sz="3600" b="1" i="1" dirty="0"/>
              <a:t>compare</a:t>
            </a:r>
            <a:r>
              <a:rPr lang="en-CA" sz="3600" i="1" dirty="0"/>
              <a:t> </a:t>
            </a:r>
            <a:br>
              <a:rPr lang="en-CA" sz="3600" i="1" dirty="0"/>
            </a:br>
            <a:r>
              <a:rPr lang="en-CA" sz="3600" i="1" dirty="0"/>
              <a:t>this situation to?  What does </a:t>
            </a:r>
            <a:br>
              <a:rPr lang="en-CA" sz="3600" i="1" dirty="0"/>
            </a:br>
            <a:r>
              <a:rPr lang="en-CA" sz="3600" i="1" dirty="0"/>
              <a:t>it tell us about God, ourselves, and our lives?</a:t>
            </a:r>
            <a:endParaRPr lang="en-US" sz="3600" dirty="0"/>
          </a:p>
          <a:p>
            <a:pPr lvl="0"/>
            <a:r>
              <a:rPr lang="en-CA" sz="3600" i="1" dirty="0"/>
              <a:t>What does it mean to be a “shrewd manager” </a:t>
            </a:r>
            <a:r>
              <a:rPr lang="en-CA" sz="3600" b="1" i="1" dirty="0"/>
              <a:t>today</a:t>
            </a:r>
            <a:r>
              <a:rPr lang="en-CA" sz="3600" i="1" dirty="0"/>
              <a:t>?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24496-4653-F14D-A72C-FE0FAD1BE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4" r="19214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97DE894-D64F-514E-9BCF-000BCE610BB4}"/>
              </a:ext>
            </a:extLst>
          </p:cNvPr>
          <p:cNvSpPr txBox="1">
            <a:spLocks/>
          </p:cNvSpPr>
          <p:nvPr/>
        </p:nvSpPr>
        <p:spPr bwMode="auto">
          <a:xfrm>
            <a:off x="6475367" y="365122"/>
            <a:ext cx="5120114" cy="117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sz="6600" b="1" i="1" dirty="0">
                <a:solidFill>
                  <a:schemeClr val="bg1"/>
                </a:solidFill>
                <a:effectLst>
                  <a:glow rad="152400">
                    <a:schemeClr val="tx1">
                      <a:alpha val="80000"/>
                    </a:schemeClr>
                  </a:glow>
                </a:effectLst>
              </a:rPr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341867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171832"/>
          </a:xfrm>
        </p:spPr>
        <p:txBody>
          <a:bodyPr>
            <a:normAutofit/>
          </a:bodyPr>
          <a:lstStyle/>
          <a:p>
            <a:r>
              <a:rPr lang="en-US" sz="6600" b="1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19" y="1536957"/>
            <a:ext cx="6309363" cy="53210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CA" sz="4000" i="1" dirty="0"/>
              <a:t>What do you have now, </a:t>
            </a:r>
            <a:br>
              <a:rPr lang="en-CA" sz="4000" i="1" dirty="0"/>
            </a:br>
            <a:r>
              <a:rPr lang="en-CA" sz="4000" i="1" dirty="0"/>
              <a:t>that will </a:t>
            </a:r>
            <a:r>
              <a:rPr lang="en-CA" sz="4000" b="1" i="1" dirty="0"/>
              <a:t>not</a:t>
            </a:r>
            <a:r>
              <a:rPr lang="en-CA" sz="4000" i="1" dirty="0"/>
              <a:t> </a:t>
            </a:r>
            <a:r>
              <a:rPr lang="en-CA" sz="4000" b="1" i="1" dirty="0"/>
              <a:t>last</a:t>
            </a:r>
            <a:r>
              <a:rPr lang="en-CA" sz="4000" i="1" dirty="0"/>
              <a:t> into eternity?</a:t>
            </a:r>
            <a:endParaRPr lang="en-US" sz="4000" dirty="0"/>
          </a:p>
          <a:p>
            <a:pPr lvl="0"/>
            <a:r>
              <a:rPr lang="en-CA" sz="4000" i="1" dirty="0"/>
              <a:t>What do you have that </a:t>
            </a:r>
            <a:br>
              <a:rPr lang="en-CA" sz="4000" i="1" dirty="0"/>
            </a:br>
            <a:r>
              <a:rPr lang="en-CA" sz="4000" i="1" dirty="0"/>
              <a:t>lasts </a:t>
            </a:r>
            <a:r>
              <a:rPr lang="en-CA" sz="4000" b="1" i="1" dirty="0"/>
              <a:t>forever</a:t>
            </a:r>
            <a:r>
              <a:rPr lang="en-CA" sz="4000" i="1" dirty="0"/>
              <a:t>?</a:t>
            </a:r>
            <a:endParaRPr lang="en-US" sz="4000" dirty="0"/>
          </a:p>
          <a:p>
            <a:pPr lvl="0"/>
            <a:r>
              <a:rPr lang="en-CA" sz="4000" i="1" dirty="0"/>
              <a:t>Are there opportunities to use temporary things to </a:t>
            </a:r>
            <a:r>
              <a:rPr lang="en-CA" sz="4000" b="1" i="1" dirty="0"/>
              <a:t>invest</a:t>
            </a:r>
            <a:r>
              <a:rPr lang="en-CA" sz="4000" i="1" dirty="0"/>
              <a:t> in what is eternal?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24496-4653-F14D-A72C-FE0FAD1BE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4" r="19214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81B9520-BCC4-8345-A5BC-734CE41B1DAF}"/>
              </a:ext>
            </a:extLst>
          </p:cNvPr>
          <p:cNvSpPr txBox="1">
            <a:spLocks/>
          </p:cNvSpPr>
          <p:nvPr/>
        </p:nvSpPr>
        <p:spPr bwMode="auto">
          <a:xfrm>
            <a:off x="6475367" y="365122"/>
            <a:ext cx="5120114" cy="117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sz="6600" b="1" i="1" dirty="0">
                <a:solidFill>
                  <a:schemeClr val="bg1"/>
                </a:solidFill>
                <a:effectLst>
                  <a:glow rad="152400">
                    <a:schemeClr val="tx1">
                      <a:alpha val="80000"/>
                    </a:schemeClr>
                  </a:glow>
                </a:effectLst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320703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171832"/>
          </a:xfrm>
        </p:spPr>
        <p:txBody>
          <a:bodyPr>
            <a:normAutofit/>
          </a:bodyPr>
          <a:lstStyle/>
          <a:p>
            <a:r>
              <a:rPr lang="en-US" sz="6600" b="1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19" y="1536957"/>
            <a:ext cx="6309363" cy="53210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CA" sz="4000" i="1" dirty="0"/>
              <a:t>What do you </a:t>
            </a:r>
            <a:r>
              <a:rPr lang="en-CA" sz="4000" b="1" i="1" dirty="0"/>
              <a:t>fear</a:t>
            </a:r>
            <a:r>
              <a:rPr lang="en-CA" sz="4000" i="1" dirty="0"/>
              <a:t> </a:t>
            </a:r>
            <a:br>
              <a:rPr lang="en-CA" sz="4000" i="1" dirty="0"/>
            </a:br>
            <a:r>
              <a:rPr lang="en-CA" sz="4000" i="1" dirty="0"/>
              <a:t>losing, more than </a:t>
            </a:r>
            <a:br>
              <a:rPr lang="en-CA" sz="4000" i="1" dirty="0"/>
            </a:br>
            <a:r>
              <a:rPr lang="en-CA" sz="4000" i="1" dirty="0"/>
              <a:t>anything else?</a:t>
            </a:r>
            <a:endParaRPr lang="en-US" sz="4000" dirty="0"/>
          </a:p>
          <a:p>
            <a:pPr lvl="0"/>
            <a:r>
              <a:rPr lang="en-CA" sz="4000" i="1" dirty="0"/>
              <a:t>According to Jesus, </a:t>
            </a:r>
            <a:br>
              <a:rPr lang="en-CA" sz="4000" i="1" dirty="0"/>
            </a:br>
            <a:r>
              <a:rPr lang="en-CA" sz="4000" i="1" dirty="0"/>
              <a:t>what is it really </a:t>
            </a:r>
            <a:r>
              <a:rPr lang="en-CA" sz="4000" b="1" i="1" dirty="0"/>
              <a:t>worth</a:t>
            </a:r>
            <a:r>
              <a:rPr lang="en-CA" sz="4000" i="1" dirty="0"/>
              <a:t>, </a:t>
            </a:r>
            <a:br>
              <a:rPr lang="en-CA" sz="4000" i="1" dirty="0"/>
            </a:br>
            <a:r>
              <a:rPr lang="en-CA" sz="4000" i="1" dirty="0"/>
              <a:t>and what is it for?</a:t>
            </a:r>
            <a:endParaRPr lang="en-US" sz="4000" dirty="0"/>
          </a:p>
          <a:p>
            <a:pPr lvl="0"/>
            <a:r>
              <a:rPr lang="en-CA" sz="4000" i="1" dirty="0"/>
              <a:t>What would it look like to </a:t>
            </a:r>
            <a:r>
              <a:rPr lang="en-CA" sz="4000" b="1" i="1" dirty="0"/>
              <a:t>hope</a:t>
            </a:r>
            <a:r>
              <a:rPr lang="en-CA" sz="4000" i="1" dirty="0"/>
              <a:t> in God, above all else?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24496-4653-F14D-A72C-FE0FAD1BE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4" r="19214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F03AE29-B521-8C43-B757-71359A19006B}"/>
              </a:ext>
            </a:extLst>
          </p:cNvPr>
          <p:cNvSpPr txBox="1">
            <a:spLocks/>
          </p:cNvSpPr>
          <p:nvPr/>
        </p:nvSpPr>
        <p:spPr bwMode="auto">
          <a:xfrm>
            <a:off x="6475367" y="365122"/>
            <a:ext cx="5120114" cy="117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sz="6600" b="1" i="1">
                <a:solidFill>
                  <a:schemeClr val="bg1"/>
                </a:solidFill>
                <a:effectLst>
                  <a:glow rad="152400">
                    <a:schemeClr val="tx1">
                      <a:alpha val="80000"/>
                    </a:schemeClr>
                  </a:glow>
                </a:effectLst>
              </a:rPr>
              <a:t>Hope</a:t>
            </a:r>
            <a:endParaRPr lang="en-US" sz="6600" b="1" i="1" dirty="0">
              <a:solidFill>
                <a:schemeClr val="bg1"/>
              </a:solidFill>
              <a:effectLst>
                <a:glow rad="152400">
                  <a:schemeClr val="tx1">
                    <a:alpha val="8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85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+mn-lt"/>
              </a:rPr>
              <a:t>Ongoing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sz="5400" b="1" i="1" dirty="0"/>
              <a:t>Sunday Prep</a:t>
            </a:r>
          </a:p>
          <a:p>
            <a:r>
              <a:rPr lang="en-US" sz="5400" b="1" i="1" dirty="0"/>
              <a:t>Office work</a:t>
            </a:r>
          </a:p>
          <a:p>
            <a:r>
              <a:rPr lang="en-US" sz="5400" b="1" i="1" dirty="0"/>
              <a:t>Cleaning upstairs </a:t>
            </a:r>
          </a:p>
          <a:p>
            <a:r>
              <a:rPr lang="en-US" sz="5400" b="1" i="1" dirty="0"/>
              <a:t>Building &amp; yard maintenance</a:t>
            </a:r>
            <a:endParaRPr lang="en-US" sz="4400" b="1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210773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+mn-lt"/>
              </a:rPr>
              <a:t>Small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sz="5400" b="1" dirty="0"/>
              <a:t>Freedom Session</a:t>
            </a:r>
          </a:p>
          <a:p>
            <a:pPr lvl="1"/>
            <a:r>
              <a:rPr lang="en-US" sz="4800" b="1" dirty="0">
                <a:solidFill>
                  <a:srgbClr val="0000FF"/>
                </a:solidFill>
              </a:rPr>
              <a:t>Sundays @ 4:30 @ Parkdale</a:t>
            </a:r>
          </a:p>
          <a:p>
            <a:r>
              <a:rPr lang="en-US" sz="5400" b="1" dirty="0"/>
              <a:t>Women’s</a:t>
            </a:r>
          </a:p>
          <a:p>
            <a:pPr lvl="1"/>
            <a:r>
              <a:rPr lang="en-US" sz="4800" b="1" dirty="0">
                <a:solidFill>
                  <a:srgbClr val="0000FF"/>
                </a:solidFill>
              </a:rPr>
              <a:t> Tuesdays @ 3pm @ Main’s</a:t>
            </a:r>
          </a:p>
          <a:p>
            <a:r>
              <a:rPr lang="en-US" sz="5400" b="1" dirty="0"/>
              <a:t>Men’s</a:t>
            </a:r>
          </a:p>
          <a:p>
            <a:pPr lvl="1"/>
            <a:r>
              <a:rPr lang="en-US" sz="4800" b="1" dirty="0">
                <a:solidFill>
                  <a:srgbClr val="0000FF"/>
                </a:solidFill>
              </a:rPr>
              <a:t>Tuesdays @ 11:30, Wednesdays @ 1:00</a:t>
            </a:r>
          </a:p>
          <a:p>
            <a:pPr marL="0" indent="0"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1956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+mn-lt"/>
              </a:rPr>
              <a:t>Psalm 91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400" b="1" baseline="30000" dirty="0"/>
              <a:t>1 </a:t>
            </a:r>
            <a:r>
              <a:rPr lang="en-US" sz="4400" dirty="0"/>
              <a:t>Whoever dwells in the shelter of the Most High</a:t>
            </a:r>
            <a:br>
              <a:rPr lang="en-US" sz="4400" dirty="0"/>
            </a:br>
            <a:r>
              <a:rPr lang="en-US" sz="4400" dirty="0"/>
              <a:t>    will rest in the shadow of the Almighty.</a:t>
            </a:r>
          </a:p>
          <a:p>
            <a:pPr marL="0" indent="0">
              <a:buNone/>
            </a:pPr>
            <a:r>
              <a:rPr lang="en-US" sz="4400" b="1" baseline="30000" dirty="0">
                <a:solidFill>
                  <a:srgbClr val="0000FF"/>
                </a:solidFill>
              </a:rPr>
              <a:t>2 </a:t>
            </a:r>
            <a:r>
              <a:rPr lang="en-US" sz="4400" b="1" dirty="0">
                <a:solidFill>
                  <a:srgbClr val="0000FF"/>
                </a:solidFill>
              </a:rPr>
              <a:t>I will say of the Lord, “He is my refuge and my fortress, my God, in whom I trust.”</a:t>
            </a:r>
          </a:p>
          <a:p>
            <a:pPr marL="0" indent="0">
              <a:buNone/>
            </a:pP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6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6461"/>
            <a:ext cx="11353800" cy="5820502"/>
          </a:xfrm>
        </p:spPr>
        <p:txBody>
          <a:bodyPr/>
          <a:lstStyle/>
          <a:p>
            <a:pPr marL="0" indent="0">
              <a:buNone/>
            </a:pPr>
            <a:r>
              <a:rPr lang="en-US" sz="4400" b="1" baseline="30000" dirty="0"/>
              <a:t>9 </a:t>
            </a:r>
            <a:r>
              <a:rPr lang="en-US" sz="4400" dirty="0"/>
              <a:t>If you say, “The Lord is my refuge,”</a:t>
            </a:r>
            <a:br>
              <a:rPr lang="en-US" sz="4400" dirty="0"/>
            </a:br>
            <a:r>
              <a:rPr lang="en-US" sz="4400" dirty="0"/>
              <a:t>    and you make the Most High your dwelling,</a:t>
            </a:r>
            <a:br>
              <a:rPr lang="en-US" sz="4400" dirty="0"/>
            </a:br>
            <a:r>
              <a:rPr lang="en-US" sz="4400" b="1" baseline="30000" dirty="0"/>
              <a:t>10 </a:t>
            </a:r>
            <a:r>
              <a:rPr lang="en-US" sz="4400" dirty="0"/>
              <a:t>no harm will overtake you,</a:t>
            </a:r>
            <a:br>
              <a:rPr lang="en-US" sz="4400" dirty="0"/>
            </a:br>
            <a:r>
              <a:rPr lang="en-US" sz="4400" dirty="0"/>
              <a:t>    no disaster will come near your tent.</a:t>
            </a:r>
          </a:p>
          <a:p>
            <a:pPr marL="0" indent="0">
              <a:buNone/>
            </a:pPr>
            <a:r>
              <a:rPr lang="en-US" sz="4400" b="1" baseline="30000" dirty="0">
                <a:solidFill>
                  <a:srgbClr val="0000FF"/>
                </a:solidFill>
              </a:rPr>
              <a:t>11 </a:t>
            </a:r>
            <a:r>
              <a:rPr lang="en-US" sz="4400" b="1" dirty="0">
                <a:solidFill>
                  <a:srgbClr val="0000FF"/>
                </a:solidFill>
              </a:rPr>
              <a:t>For he will command his angels concerning  </a:t>
            </a:r>
            <a:br>
              <a:rPr lang="en-US" sz="4400" b="1" dirty="0">
                <a:solidFill>
                  <a:srgbClr val="0000FF"/>
                </a:solidFill>
              </a:rPr>
            </a:br>
            <a:r>
              <a:rPr lang="en-US" sz="4400" b="1" dirty="0">
                <a:solidFill>
                  <a:srgbClr val="0000FF"/>
                </a:solidFill>
              </a:rPr>
              <a:t>    you to guard you in all your ways;</a:t>
            </a:r>
            <a:br>
              <a:rPr lang="en-US" sz="4400" b="1" dirty="0">
                <a:solidFill>
                  <a:srgbClr val="0000FF"/>
                </a:solidFill>
              </a:rPr>
            </a:br>
            <a:r>
              <a:rPr lang="en-US" sz="4400" b="1" baseline="30000" dirty="0">
                <a:solidFill>
                  <a:srgbClr val="0000FF"/>
                </a:solidFill>
              </a:rPr>
              <a:t>12 </a:t>
            </a:r>
            <a:r>
              <a:rPr lang="en-US" sz="4400" b="1" dirty="0">
                <a:solidFill>
                  <a:srgbClr val="0000FF"/>
                </a:solidFill>
              </a:rPr>
              <a:t>they will lift you up in their hands, so that you </a:t>
            </a:r>
            <a:br>
              <a:rPr lang="en-US" sz="4400" b="1" dirty="0">
                <a:solidFill>
                  <a:srgbClr val="0000FF"/>
                </a:solidFill>
              </a:rPr>
            </a:br>
            <a:r>
              <a:rPr lang="en-US" sz="4400" b="1" dirty="0">
                <a:solidFill>
                  <a:srgbClr val="0000FF"/>
                </a:solidFill>
              </a:rPr>
              <a:t>    will not strike your foot against a stone.</a:t>
            </a:r>
          </a:p>
        </p:txBody>
      </p:sp>
    </p:spTree>
    <p:extLst>
      <p:ext uri="{BB962C8B-B14F-4D97-AF65-F5344CB8AC3E}">
        <p14:creationId xmlns:p14="http://schemas.microsoft.com/office/powerpoint/2010/main" val="3896330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6461"/>
            <a:ext cx="11353800" cy="5820502"/>
          </a:xfrm>
        </p:spPr>
        <p:txBody>
          <a:bodyPr/>
          <a:lstStyle/>
          <a:p>
            <a:pPr marL="0" indent="0">
              <a:buNone/>
            </a:pPr>
            <a:r>
              <a:rPr lang="en-US" sz="4400" b="1" baseline="30000" dirty="0"/>
              <a:t>14 </a:t>
            </a:r>
            <a:r>
              <a:rPr lang="en-US" sz="4400" dirty="0"/>
              <a:t>“Because he loves me,” says the Lord, </a:t>
            </a:r>
            <a:br>
              <a:rPr lang="en-US" sz="4400" dirty="0"/>
            </a:br>
            <a:r>
              <a:rPr lang="en-US" sz="4400" dirty="0"/>
              <a:t>    “I will rescue him; I will protect him, </a:t>
            </a:r>
            <a:br>
              <a:rPr lang="en-US" sz="4400" dirty="0"/>
            </a:br>
            <a:r>
              <a:rPr lang="en-US" sz="4400" dirty="0"/>
              <a:t>    for he acknowledges my name.</a:t>
            </a:r>
            <a:endParaRPr lang="en-US" sz="4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4400" b="1" baseline="30000" dirty="0">
                <a:solidFill>
                  <a:srgbClr val="0000FF"/>
                </a:solidFill>
              </a:rPr>
              <a:t>15 </a:t>
            </a:r>
            <a:r>
              <a:rPr lang="en-US" sz="4400" b="1" dirty="0">
                <a:solidFill>
                  <a:srgbClr val="0000FF"/>
                </a:solidFill>
              </a:rPr>
              <a:t>He will call on me, and I will answer him;</a:t>
            </a:r>
            <a:br>
              <a:rPr lang="en-US" sz="4400" b="1" dirty="0">
                <a:solidFill>
                  <a:srgbClr val="0000FF"/>
                </a:solidFill>
              </a:rPr>
            </a:br>
            <a:r>
              <a:rPr lang="en-US" sz="4400" b="1" dirty="0">
                <a:solidFill>
                  <a:srgbClr val="0000FF"/>
                </a:solidFill>
              </a:rPr>
              <a:t>    I will be with him in trouble,</a:t>
            </a:r>
            <a:br>
              <a:rPr lang="en-US" sz="4400" b="1" dirty="0">
                <a:solidFill>
                  <a:srgbClr val="0000FF"/>
                </a:solidFill>
              </a:rPr>
            </a:br>
            <a:r>
              <a:rPr lang="en-US" sz="4400" b="1" dirty="0">
                <a:solidFill>
                  <a:srgbClr val="0000FF"/>
                </a:solidFill>
              </a:rPr>
              <a:t>    I will deliver him and honor him.</a:t>
            </a:r>
            <a:br>
              <a:rPr lang="en-US" sz="4400" b="1" dirty="0">
                <a:solidFill>
                  <a:srgbClr val="0000FF"/>
                </a:solidFill>
              </a:rPr>
            </a:br>
            <a:r>
              <a:rPr lang="en-US" sz="4400" b="1" baseline="30000" dirty="0">
                <a:solidFill>
                  <a:srgbClr val="0000FF"/>
                </a:solidFill>
              </a:rPr>
              <a:t>16 </a:t>
            </a:r>
            <a:r>
              <a:rPr lang="en-US" sz="4400" b="1" dirty="0">
                <a:solidFill>
                  <a:srgbClr val="0000FF"/>
                </a:solidFill>
              </a:rPr>
              <a:t>With long life I will satisfy him</a:t>
            </a:r>
            <a:br>
              <a:rPr lang="en-US" sz="4400" b="1" dirty="0">
                <a:solidFill>
                  <a:srgbClr val="0000FF"/>
                </a:solidFill>
              </a:rPr>
            </a:br>
            <a:r>
              <a:rPr lang="en-US" sz="4400" b="1" dirty="0">
                <a:solidFill>
                  <a:srgbClr val="0000FF"/>
                </a:solidFill>
              </a:rPr>
              <a:t>    and show him my salvation.”</a:t>
            </a:r>
          </a:p>
        </p:txBody>
      </p:sp>
    </p:spTree>
    <p:extLst>
      <p:ext uri="{BB962C8B-B14F-4D97-AF65-F5344CB8AC3E}">
        <p14:creationId xmlns:p14="http://schemas.microsoft.com/office/powerpoint/2010/main" val="34414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9" y="0"/>
            <a:ext cx="10668350" cy="68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2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Offering</a:t>
            </a: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9" b="-3"/>
          <a:stretch/>
        </p:blipFill>
        <p:spPr bwMode="auto">
          <a:xfrm>
            <a:off x="548639" y="2345039"/>
            <a:ext cx="6528817" cy="383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ontent Placeholder 4"/>
          <p:cNvSpPr>
            <a:spLocks noGrp="1"/>
          </p:cNvSpPr>
          <p:nvPr>
            <p:ph idx="1"/>
          </p:nvPr>
        </p:nvSpPr>
        <p:spPr>
          <a:xfrm>
            <a:off x="7546847" y="2516777"/>
            <a:ext cx="4096513" cy="3660185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endParaRPr lang="en-CA" altLang="en-US" sz="4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CA" altLang="en-US" sz="4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Online giving</a:t>
            </a:r>
            <a:br>
              <a:rPr lang="en-CA" alt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CA" alt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available</a:t>
            </a:r>
            <a:br>
              <a:rPr lang="en-CA" alt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CA" alt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 website: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en-CA" altLang="en-US" sz="40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Parkdalechurch.ca</a:t>
            </a:r>
            <a:endParaRPr lang="en-CA" altLang="en-US" sz="4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en-CA" altLang="en-US" sz="4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35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18" name="Group 137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9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1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15135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defRPr/>
            </a:pPr>
            <a:r>
              <a:rPr lang="en-US" altLang="en-US" sz="4800" b="1" kern="1200" dirty="0">
                <a:solidFill>
                  <a:schemeClr val="bg1"/>
                </a:solidFill>
                <a:effectLst>
                  <a:glow>
                    <a:schemeClr val="bg1"/>
                  </a:glow>
                  <a:outerShdw blurRad="38100" dist="38100" dir="2700000" algn="tl">
                    <a:schemeClr val="tx1"/>
                  </a:outerShdw>
                </a:effectLst>
                <a:latin typeface="+mn-lt"/>
                <a:ea typeface="+mj-ea"/>
                <a:cs typeface="+mj-cs"/>
              </a:rPr>
              <a:t>Kids’ Minute:</a:t>
            </a:r>
            <a:br>
              <a:rPr lang="en-US" altLang="en-US" sz="4800" b="1" kern="1200" dirty="0">
                <a:solidFill>
                  <a:schemeClr val="bg1"/>
                </a:solidFill>
                <a:effectLst>
                  <a:glow>
                    <a:schemeClr val="bg1"/>
                  </a:glow>
                  <a:outerShdw blurRad="38100" dist="38100" dir="2700000" algn="tl">
                    <a:schemeClr val="tx1"/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en-US" altLang="en-US" sz="4800" b="1" kern="1200" dirty="0">
                <a:solidFill>
                  <a:schemeClr val="bg1"/>
                </a:solidFill>
                <a:effectLst>
                  <a:glow>
                    <a:schemeClr val="bg1"/>
                  </a:glow>
                  <a:outerShdw blurRad="38100" dist="38100" dir="2700000" algn="tl">
                    <a:schemeClr val="tx1"/>
                  </a:outerShdw>
                </a:effectLst>
                <a:latin typeface="+mn-lt"/>
                <a:ea typeface="+mj-ea"/>
                <a:cs typeface="+mj-cs"/>
              </a:rPr>
              <a:t>Sunday school for age 12 and under</a:t>
            </a: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20" name="Picture 9" descr="Image result for kids jes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003960"/>
            <a:ext cx="10914060" cy="311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492</Words>
  <Application>Microsoft Macintosh PowerPoint</Application>
  <PresentationFormat>Widescreen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Wingdings 3</vt:lpstr>
      <vt:lpstr>Office Theme</vt:lpstr>
      <vt:lpstr>PowerPoint Presentation</vt:lpstr>
      <vt:lpstr>Ongoing Needs</vt:lpstr>
      <vt:lpstr>Small Groups</vt:lpstr>
      <vt:lpstr>Psalm 91</vt:lpstr>
      <vt:lpstr>PowerPoint Presentation</vt:lpstr>
      <vt:lpstr>PowerPoint Presentation</vt:lpstr>
      <vt:lpstr>PowerPoint Presentation</vt:lpstr>
      <vt:lpstr>Offering</vt:lpstr>
      <vt:lpstr>Kids’ Minute: Sunday school for age 12 and under</vt:lpstr>
      <vt:lpstr>The Gospel of Luke</vt:lpstr>
      <vt:lpstr>An Ideal Investment</vt:lpstr>
      <vt:lpstr>Discussion</vt:lpstr>
      <vt:lpstr>Discussion</vt:lpstr>
      <vt:lpstr>Discussion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Tim</dc:creator>
  <cp:lastModifiedBy>Tim Tim</cp:lastModifiedBy>
  <cp:revision>4</cp:revision>
  <dcterms:created xsi:type="dcterms:W3CDTF">2020-03-19T22:51:11Z</dcterms:created>
  <dcterms:modified xsi:type="dcterms:W3CDTF">2020-03-19T23:12:18Z</dcterms:modified>
</cp:coreProperties>
</file>