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0" r:id="rId1"/>
  </p:sldMasterIdLst>
  <p:sldIdLst>
    <p:sldId id="1105" r:id="rId2"/>
    <p:sldId id="2494" r:id="rId3"/>
    <p:sldId id="2450" r:id="rId4"/>
    <p:sldId id="2425" r:id="rId5"/>
    <p:sldId id="2498" r:id="rId6"/>
    <p:sldId id="2496" r:id="rId7"/>
    <p:sldId id="2497" r:id="rId8"/>
    <p:sldId id="2276" r:id="rId9"/>
    <p:sldId id="1767" r:id="rId10"/>
    <p:sldId id="2495" r:id="rId11"/>
    <p:sldId id="2449" r:id="rId12"/>
    <p:sldId id="2490" r:id="rId13"/>
    <p:sldId id="2499" r:id="rId14"/>
    <p:sldId id="2500" r:id="rId15"/>
    <p:sldId id="2447" r:id="rId16"/>
    <p:sldId id="2501" r:id="rId17"/>
    <p:sldId id="2487" r:id="rId18"/>
    <p:sldId id="2502" r:id="rId19"/>
    <p:sldId id="2503" r:id="rId20"/>
    <p:sldId id="2504" r:id="rId21"/>
    <p:sldId id="2505" r:id="rId22"/>
    <p:sldId id="2493" r:id="rId23"/>
    <p:sldId id="2507" r:id="rId24"/>
    <p:sldId id="2492"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7C80"/>
    <a:srgbClr val="FFCCCC"/>
    <a:srgbClr val="FFFF66"/>
    <a:srgbClr val="B9B4B5"/>
    <a:srgbClr val="00CC00"/>
    <a:srgbClr val="FFFFFF"/>
    <a:srgbClr val="130184"/>
    <a:srgbClr val="9966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49" autoAdjust="0"/>
    <p:restoredTop sz="94660"/>
  </p:normalViewPr>
  <p:slideViewPr>
    <p:cSldViewPr snapToGrid="0">
      <p:cViewPr varScale="1">
        <p:scale>
          <a:sx n="65" d="100"/>
          <a:sy n="65" d="100"/>
        </p:scale>
        <p:origin x="216" y="1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CBC4DB-B343-4E6A-BC15-18FA492B3432}" type="datetimeFigureOut">
              <a:rPr lang="en-CA" altLang="en-US"/>
              <a:pPr>
                <a:defRPr/>
              </a:pPr>
              <a:t>2020-06-20</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7C32D82-C2EA-4312-9D0D-59B09351DB81}" type="slidenum">
              <a:rPr lang="en-CA" altLang="en-US"/>
              <a:pPr>
                <a:defRPr/>
              </a:pPr>
              <a:t>‹#›</a:t>
            </a:fld>
            <a:endParaRPr lang="en-CA" altLang="en-US" dirty="0"/>
          </a:p>
        </p:txBody>
      </p:sp>
    </p:spTree>
    <p:extLst>
      <p:ext uri="{BB962C8B-B14F-4D97-AF65-F5344CB8AC3E}">
        <p14:creationId xmlns:p14="http://schemas.microsoft.com/office/powerpoint/2010/main" val="4047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30C356-C117-46A1-A20D-73CC945ABB6E}" type="datetimeFigureOut">
              <a:rPr lang="en-CA" altLang="en-US"/>
              <a:pPr>
                <a:defRPr/>
              </a:pPr>
              <a:t>2020-06-20</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65867F8-014F-4EB1-82D9-C2227E194899}" type="slidenum">
              <a:rPr lang="en-CA" altLang="en-US"/>
              <a:pPr>
                <a:defRPr/>
              </a:pPr>
              <a:t>‹#›</a:t>
            </a:fld>
            <a:endParaRPr lang="en-CA" altLang="en-US" dirty="0"/>
          </a:p>
        </p:txBody>
      </p:sp>
    </p:spTree>
    <p:extLst>
      <p:ext uri="{BB962C8B-B14F-4D97-AF65-F5344CB8AC3E}">
        <p14:creationId xmlns:p14="http://schemas.microsoft.com/office/powerpoint/2010/main" val="32860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0EA439-42D6-4142-A99C-B3580AC11904}" type="datetimeFigureOut">
              <a:rPr lang="en-CA" altLang="en-US"/>
              <a:pPr>
                <a:defRPr/>
              </a:pPr>
              <a:t>2020-06-20</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C940109-88BC-4319-9E8C-EC3A6179F55C}" type="slidenum">
              <a:rPr lang="en-CA" altLang="en-US"/>
              <a:pPr>
                <a:defRPr/>
              </a:pPr>
              <a:t>‹#›</a:t>
            </a:fld>
            <a:endParaRPr lang="en-CA" altLang="en-US" dirty="0"/>
          </a:p>
        </p:txBody>
      </p:sp>
    </p:spTree>
    <p:extLst>
      <p:ext uri="{BB962C8B-B14F-4D97-AF65-F5344CB8AC3E}">
        <p14:creationId xmlns:p14="http://schemas.microsoft.com/office/powerpoint/2010/main" val="13144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5E8-1E36-4094-BC2C-724E3CD320CF}" type="datetimeFigureOut">
              <a:rPr lang="en-CA" altLang="en-US"/>
              <a:pPr>
                <a:defRPr/>
              </a:pPr>
              <a:t>2020-06-20</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4F81394E-98D0-4FD5-8862-0B724F4982E8}" type="slidenum">
              <a:rPr lang="en-CA" altLang="en-US"/>
              <a:pPr>
                <a:defRPr/>
              </a:pPr>
              <a:t>‹#›</a:t>
            </a:fld>
            <a:endParaRPr lang="en-CA" altLang="en-US" dirty="0"/>
          </a:p>
        </p:txBody>
      </p:sp>
    </p:spTree>
    <p:extLst>
      <p:ext uri="{BB962C8B-B14F-4D97-AF65-F5344CB8AC3E}">
        <p14:creationId xmlns:p14="http://schemas.microsoft.com/office/powerpoint/2010/main" val="30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D4B38-24CB-4C4E-BAAA-8D1FA5AC848E}" type="datetimeFigureOut">
              <a:rPr lang="en-CA" altLang="en-US"/>
              <a:pPr>
                <a:defRPr/>
              </a:pPr>
              <a:t>2020-06-20</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DBDE54F-1978-4A07-9D14-A0981DFDE18D}" type="slidenum">
              <a:rPr lang="en-CA" altLang="en-US"/>
              <a:pPr>
                <a:defRPr/>
              </a:pPr>
              <a:t>‹#›</a:t>
            </a:fld>
            <a:endParaRPr lang="en-CA" altLang="en-US" dirty="0"/>
          </a:p>
        </p:txBody>
      </p:sp>
    </p:spTree>
    <p:extLst>
      <p:ext uri="{BB962C8B-B14F-4D97-AF65-F5344CB8AC3E}">
        <p14:creationId xmlns:p14="http://schemas.microsoft.com/office/powerpoint/2010/main" val="2758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E871EC-44FC-4987-84FB-FFDFD3C77E5A}" type="datetimeFigureOut">
              <a:rPr lang="en-CA" altLang="en-US"/>
              <a:pPr>
                <a:defRPr/>
              </a:pPr>
              <a:t>2020-06-20</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9A3CF0F-2CF2-43E6-A453-8930888F90BA}" type="slidenum">
              <a:rPr lang="en-CA" altLang="en-US"/>
              <a:pPr>
                <a:defRPr/>
              </a:pPr>
              <a:t>‹#›</a:t>
            </a:fld>
            <a:endParaRPr lang="en-CA" altLang="en-US" dirty="0"/>
          </a:p>
        </p:txBody>
      </p:sp>
    </p:spTree>
    <p:extLst>
      <p:ext uri="{BB962C8B-B14F-4D97-AF65-F5344CB8AC3E}">
        <p14:creationId xmlns:p14="http://schemas.microsoft.com/office/powerpoint/2010/main" val="12690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B26E82-347E-49BB-B61A-7A1D092AD264}" type="datetimeFigureOut">
              <a:rPr lang="en-CA" altLang="en-US"/>
              <a:pPr>
                <a:defRPr/>
              </a:pPr>
              <a:t>2020-06-20</a:t>
            </a:fld>
            <a:endParaRPr lang="en-CA" altLang="en-US"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963431DB-1039-4609-8F7C-DD3BC5C3CD9B}" type="slidenum">
              <a:rPr lang="en-CA" altLang="en-US"/>
              <a:pPr>
                <a:defRPr/>
              </a:pPr>
              <a:t>‹#›</a:t>
            </a:fld>
            <a:endParaRPr lang="en-CA" altLang="en-US" dirty="0"/>
          </a:p>
        </p:txBody>
      </p:sp>
    </p:spTree>
    <p:extLst>
      <p:ext uri="{BB962C8B-B14F-4D97-AF65-F5344CB8AC3E}">
        <p14:creationId xmlns:p14="http://schemas.microsoft.com/office/powerpoint/2010/main" val="9276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DFFE19-51EF-41B1-8FF7-0E001548C8F7}" type="datetimeFigureOut">
              <a:rPr lang="en-CA" altLang="en-US"/>
              <a:pPr>
                <a:defRPr/>
              </a:pPr>
              <a:t>2020-06-20</a:t>
            </a:fld>
            <a:endParaRPr lang="en-CA" altLang="en-US"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C526C4AA-B5BF-492D-A3FA-5A89ED809866}" type="slidenum">
              <a:rPr lang="en-CA" altLang="en-US"/>
              <a:pPr>
                <a:defRPr/>
              </a:pPr>
              <a:t>‹#›</a:t>
            </a:fld>
            <a:endParaRPr lang="en-CA" altLang="en-US" dirty="0"/>
          </a:p>
        </p:txBody>
      </p:sp>
    </p:spTree>
    <p:extLst>
      <p:ext uri="{BB962C8B-B14F-4D97-AF65-F5344CB8AC3E}">
        <p14:creationId xmlns:p14="http://schemas.microsoft.com/office/powerpoint/2010/main" val="52293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FF7B4-0059-4B2F-9282-1042A70CC55C}" type="datetimeFigureOut">
              <a:rPr lang="en-CA" altLang="en-US"/>
              <a:pPr>
                <a:defRPr/>
              </a:pPr>
              <a:t>2020-06-20</a:t>
            </a:fld>
            <a:endParaRPr lang="en-CA" altLang="en-US"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32FAE58A-7D94-4DDB-883A-1825DB47E067}" type="slidenum">
              <a:rPr lang="en-CA" altLang="en-US"/>
              <a:pPr>
                <a:defRPr/>
              </a:pPr>
              <a:t>‹#›</a:t>
            </a:fld>
            <a:endParaRPr lang="en-CA" altLang="en-US" dirty="0"/>
          </a:p>
        </p:txBody>
      </p:sp>
    </p:spTree>
    <p:extLst>
      <p:ext uri="{BB962C8B-B14F-4D97-AF65-F5344CB8AC3E}">
        <p14:creationId xmlns:p14="http://schemas.microsoft.com/office/powerpoint/2010/main" val="376855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DB42-D5B9-4EC8-A4B4-73272184BBA2}" type="datetimeFigureOut">
              <a:rPr lang="en-CA" altLang="en-US"/>
              <a:pPr>
                <a:defRPr/>
              </a:pPr>
              <a:t>2020-06-20</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55D4FC2-D5C8-4701-841E-4C2E3DE1FCC5}" type="slidenum">
              <a:rPr lang="en-CA" altLang="en-US"/>
              <a:pPr>
                <a:defRPr/>
              </a:pPr>
              <a:t>‹#›</a:t>
            </a:fld>
            <a:endParaRPr lang="en-CA" altLang="en-US" dirty="0"/>
          </a:p>
        </p:txBody>
      </p:sp>
    </p:spTree>
    <p:extLst>
      <p:ext uri="{BB962C8B-B14F-4D97-AF65-F5344CB8AC3E}">
        <p14:creationId xmlns:p14="http://schemas.microsoft.com/office/powerpoint/2010/main" val="67114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1F24-8FBB-4562-8AAB-D9AB65CE5603}" type="datetimeFigureOut">
              <a:rPr lang="en-CA" altLang="en-US"/>
              <a:pPr>
                <a:defRPr/>
              </a:pPr>
              <a:t>2020-06-20</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74F743FA-706B-4564-8FBF-CC233582220C}" type="slidenum">
              <a:rPr lang="en-CA" altLang="en-US"/>
              <a:pPr>
                <a:defRPr/>
              </a:pPr>
              <a:t>‹#›</a:t>
            </a:fld>
            <a:endParaRPr lang="en-CA" altLang="en-US" dirty="0"/>
          </a:p>
        </p:txBody>
      </p:sp>
    </p:spTree>
    <p:extLst>
      <p:ext uri="{BB962C8B-B14F-4D97-AF65-F5344CB8AC3E}">
        <p14:creationId xmlns:p14="http://schemas.microsoft.com/office/powerpoint/2010/main" val="32406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26E086E-5287-44EC-9CDF-00DFDA21409C}" type="datetimeFigureOut">
              <a:rPr lang="en-CA" altLang="en-US"/>
              <a:pPr>
                <a:defRPr/>
              </a:pPr>
              <a:t>2020-06-20</a:t>
            </a:fld>
            <a:endParaRPr lang="en-CA"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mn-ea"/>
                <a:cs typeface="+mn-cs"/>
              </a:defRPr>
            </a:lvl1pPr>
          </a:lstStyle>
          <a:p>
            <a:pPr>
              <a:defRPr/>
            </a:pPr>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C357F1-97F9-46F3-B5AB-A54B7356E48F}"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qOkImV2cJD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PQqkXg-C9j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parkdalechurch@shaw.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613" y="5453063"/>
            <a:ext cx="9144000" cy="1290637"/>
          </a:xfrm>
        </p:spPr>
        <p:txBody>
          <a:bodyPr>
            <a:normAutofit/>
          </a:bodyPr>
          <a:lstStyle/>
          <a:p>
            <a:pPr eaLnBrk="1" hangingPunct="1">
              <a:defRPr/>
            </a:pPr>
            <a:r>
              <a:rPr lang="en-CA" altLang="en-US" sz="5400" b="1" dirty="0">
                <a:effectLst>
                  <a:outerShdw blurRad="38100" dist="38100" dir="2700000" algn="tl">
                    <a:srgbClr val="C0C0C0"/>
                  </a:outerShdw>
                </a:effectLst>
              </a:rPr>
              <a:t>June 21, 2020</a:t>
            </a: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392113"/>
            <a:ext cx="10058400"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 sitting, standing, table&#10;&#10;Description automatically generated">
            <a:extLst>
              <a:ext uri="{FF2B5EF4-FFF2-40B4-BE49-F238E27FC236}">
                <a16:creationId xmlns:a16="http://schemas.microsoft.com/office/drawing/2014/main" id="{3FFB43BD-F12D-954D-B0A4-47FFB9314D7B}"/>
              </a:ext>
            </a:extLst>
          </p:cNvPr>
          <p:cNvPicPr>
            <a:picLocks noChangeAspect="1"/>
          </p:cNvPicPr>
          <p:nvPr/>
        </p:nvPicPr>
        <p:blipFill rotWithShape="1">
          <a:blip r:embed="rId2">
            <a:extLst>
              <a:ext uri="{28A0092B-C50C-407E-A947-70E740481C1C}">
                <a14:useLocalDpi xmlns:a14="http://schemas.microsoft.com/office/drawing/2010/main" val="0"/>
              </a:ext>
            </a:extLst>
          </a:blip>
          <a:srcRect t="11822" b="9931"/>
          <a:stretch/>
        </p:blipFill>
        <p:spPr>
          <a:xfrm>
            <a:off x="-182988" y="18255"/>
            <a:ext cx="12374989" cy="6821491"/>
          </a:xfrm>
          <a:prstGeom prst="rect">
            <a:avLst/>
          </a:prstGeom>
        </p:spPr>
      </p:pic>
      <p:sp>
        <p:nvSpPr>
          <p:cNvPr id="2" name="Title 1">
            <a:extLst>
              <a:ext uri="{FF2B5EF4-FFF2-40B4-BE49-F238E27FC236}">
                <a16:creationId xmlns:a16="http://schemas.microsoft.com/office/drawing/2014/main" id="{86937CD3-C5F1-EE40-B4D7-9C5241D67BF0}"/>
              </a:ext>
            </a:extLst>
          </p:cNvPr>
          <p:cNvSpPr>
            <a:spLocks noGrp="1"/>
          </p:cNvSpPr>
          <p:nvPr>
            <p:ph type="title"/>
          </p:nvPr>
        </p:nvSpPr>
        <p:spPr>
          <a:xfrm>
            <a:off x="838200" y="18255"/>
            <a:ext cx="10515600" cy="1325563"/>
          </a:xfrm>
        </p:spPr>
        <p:txBody>
          <a:bodyPr/>
          <a:lstStyle/>
          <a:p>
            <a:r>
              <a:rPr lang="en-US" sz="6000" b="1" dirty="0"/>
              <a:t>1 John 4</a:t>
            </a:r>
          </a:p>
        </p:txBody>
      </p:sp>
      <p:sp>
        <p:nvSpPr>
          <p:cNvPr id="3" name="Content Placeholder 2">
            <a:extLst>
              <a:ext uri="{FF2B5EF4-FFF2-40B4-BE49-F238E27FC236}">
                <a16:creationId xmlns:a16="http://schemas.microsoft.com/office/drawing/2014/main" id="{FE1C1393-7654-C34A-9F0E-D97157C7EC3F}"/>
              </a:ext>
            </a:extLst>
          </p:cNvPr>
          <p:cNvSpPr>
            <a:spLocks noGrp="1"/>
          </p:cNvSpPr>
          <p:nvPr>
            <p:ph idx="1"/>
          </p:nvPr>
        </p:nvSpPr>
        <p:spPr>
          <a:xfrm>
            <a:off x="838199" y="1179444"/>
            <a:ext cx="10515601" cy="4997520"/>
          </a:xfrm>
        </p:spPr>
        <p:txBody>
          <a:bodyPr/>
          <a:lstStyle/>
          <a:p>
            <a:pPr marL="0" indent="0">
              <a:buNone/>
            </a:pPr>
            <a:r>
              <a:rPr lang="en-US" sz="4000" b="1" baseline="30000" dirty="0"/>
              <a:t>16 </a:t>
            </a:r>
            <a:r>
              <a:rPr lang="en-US" sz="4000" dirty="0"/>
              <a:t>God is love. Whoever lives in love lives in God, and God in them. </a:t>
            </a:r>
          </a:p>
          <a:p>
            <a:pPr marL="0" indent="0">
              <a:buNone/>
            </a:pPr>
            <a:r>
              <a:rPr lang="en-US" sz="4000" b="1" baseline="30000" dirty="0"/>
              <a:t>17 </a:t>
            </a:r>
            <a:r>
              <a:rPr lang="en-US" sz="4000" dirty="0"/>
              <a:t>This is how love is made complete among us so that we will have confidence on the day of judgment: In this world we are like Jesus. </a:t>
            </a:r>
          </a:p>
          <a:p>
            <a:pPr marL="0" indent="0">
              <a:buNone/>
            </a:pPr>
            <a:r>
              <a:rPr lang="en-US" sz="4000" b="1" baseline="30000" dirty="0"/>
              <a:t>18 </a:t>
            </a:r>
            <a:r>
              <a:rPr lang="en-US" sz="4000" dirty="0"/>
              <a:t>There is no fear in love. But perfect love drives out fear, because fear has to do with punishment. The one who fears is not made perfect in love.</a:t>
            </a:r>
          </a:p>
          <a:p>
            <a:pPr marL="0" indent="0">
              <a:buNone/>
            </a:pPr>
            <a:r>
              <a:rPr lang="en-US" sz="4000" b="1" baseline="30000" dirty="0"/>
              <a:t>19 </a:t>
            </a:r>
            <a:r>
              <a:rPr lang="en-US" sz="4000" dirty="0"/>
              <a:t>We love because he first loved us.</a:t>
            </a:r>
          </a:p>
          <a:p>
            <a:endParaRPr lang="en-US" sz="4000" dirty="0"/>
          </a:p>
        </p:txBody>
      </p:sp>
    </p:spTree>
    <p:extLst>
      <p:ext uri="{BB962C8B-B14F-4D97-AF65-F5344CB8AC3E}">
        <p14:creationId xmlns:p14="http://schemas.microsoft.com/office/powerpoint/2010/main" val="47541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677D-FA0A-384A-9B43-973EED21658B}"/>
              </a:ext>
            </a:extLst>
          </p:cNvPr>
          <p:cNvSpPr>
            <a:spLocks noGrp="1"/>
          </p:cNvSpPr>
          <p:nvPr>
            <p:ph type="title"/>
          </p:nvPr>
        </p:nvSpPr>
        <p:spPr/>
        <p:txBody>
          <a:bodyPr/>
          <a:lstStyle/>
          <a:p>
            <a:r>
              <a:rPr lang="en-US" sz="6000" dirty="0"/>
              <a:t>Whom Shall I Fear?</a:t>
            </a:r>
          </a:p>
        </p:txBody>
      </p:sp>
      <p:sp>
        <p:nvSpPr>
          <p:cNvPr id="3" name="Content Placeholder 2">
            <a:extLst>
              <a:ext uri="{FF2B5EF4-FFF2-40B4-BE49-F238E27FC236}">
                <a16:creationId xmlns:a16="http://schemas.microsoft.com/office/drawing/2014/main" id="{4F652A7D-8076-764B-9205-1129CA191F65}"/>
              </a:ext>
            </a:extLst>
          </p:cNvPr>
          <p:cNvSpPr>
            <a:spLocks noGrp="1"/>
          </p:cNvSpPr>
          <p:nvPr>
            <p:ph idx="1"/>
          </p:nvPr>
        </p:nvSpPr>
        <p:spPr>
          <a:xfrm>
            <a:off x="838200" y="1825625"/>
            <a:ext cx="10899098" cy="4351338"/>
          </a:xfrm>
        </p:spPr>
        <p:txBody>
          <a:bodyPr/>
          <a:lstStyle/>
          <a:p>
            <a:pPr marL="0" indent="0">
              <a:buNone/>
            </a:pPr>
            <a:r>
              <a:rPr lang="en-US" sz="4000" dirty="0">
                <a:solidFill>
                  <a:srgbClr val="0000FF"/>
                </a:solidFill>
                <a:hlinkClick r:id="rId2"/>
              </a:rPr>
              <a:t>https://www.youtube.com/watch?v=qOkImV2cJDg</a:t>
            </a:r>
            <a:endParaRPr lang="en-US" sz="4000" dirty="0">
              <a:solidFill>
                <a:srgbClr val="0000FF"/>
              </a:solidFill>
            </a:endParaRPr>
          </a:p>
          <a:p>
            <a:pPr marL="0" indent="0">
              <a:buNone/>
            </a:pPr>
            <a:endParaRPr lang="en-US" sz="4000" dirty="0">
              <a:solidFill>
                <a:srgbClr val="0000FF"/>
              </a:solidFill>
            </a:endParaRPr>
          </a:p>
        </p:txBody>
      </p:sp>
    </p:spTree>
    <p:extLst>
      <p:ext uri="{BB962C8B-B14F-4D97-AF65-F5344CB8AC3E}">
        <p14:creationId xmlns:p14="http://schemas.microsoft.com/office/powerpoint/2010/main" val="210637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B9EE9-80E0-DD46-B250-8AC2FFDEF50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eaLnBrk="1" hangingPunct="1"/>
            <a:r>
              <a:rPr lang="en-US" sz="4000" b="1" kern="1200" dirty="0">
                <a:solidFill>
                  <a:schemeClr val="bg1"/>
                </a:solidFill>
                <a:latin typeface="+mj-lt"/>
                <a:ea typeface="+mj-ea"/>
                <a:cs typeface="+mj-cs"/>
              </a:rPr>
              <a:t>Modeling from April 17, announced May 4</a:t>
            </a:r>
          </a:p>
        </p:txBody>
      </p:sp>
      <p:pic>
        <p:nvPicPr>
          <p:cNvPr id="7" name="Picture 6" descr="A close up of a map&#10;&#10;Description automatically generated">
            <a:extLst>
              <a:ext uri="{FF2B5EF4-FFF2-40B4-BE49-F238E27FC236}">
                <a16:creationId xmlns:a16="http://schemas.microsoft.com/office/drawing/2014/main" id="{80DD4186-F481-E044-9E53-B72A2B237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256" y="1396588"/>
            <a:ext cx="8031488" cy="5461412"/>
          </a:xfrm>
          <a:prstGeom prst="rect">
            <a:avLst/>
          </a:prstGeom>
        </p:spPr>
      </p:pic>
    </p:spTree>
    <p:extLst>
      <p:ext uri="{BB962C8B-B14F-4D97-AF65-F5344CB8AC3E}">
        <p14:creationId xmlns:p14="http://schemas.microsoft.com/office/powerpoint/2010/main" val="224048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at with green eyes&#10;&#10;Description automatically generated">
            <a:extLst>
              <a:ext uri="{FF2B5EF4-FFF2-40B4-BE49-F238E27FC236}">
                <a16:creationId xmlns:a16="http://schemas.microsoft.com/office/drawing/2014/main" id="{F1FD8AD6-E535-734D-9BA9-125A70799CEE}"/>
              </a:ext>
            </a:extLst>
          </p:cNvPr>
          <p:cNvPicPr>
            <a:picLocks noChangeAspect="1"/>
          </p:cNvPicPr>
          <p:nvPr/>
        </p:nvPicPr>
        <p:blipFill rotWithShape="1">
          <a:blip r:embed="rId2">
            <a:extLst>
              <a:ext uri="{28A0092B-C50C-407E-A947-70E740481C1C}">
                <a14:useLocalDpi xmlns:a14="http://schemas.microsoft.com/office/drawing/2010/main" val="0"/>
              </a:ext>
            </a:extLst>
          </a:blip>
          <a:srcRect b="19420"/>
          <a:stretch/>
        </p:blipFill>
        <p:spPr>
          <a:xfrm>
            <a:off x="0" y="0"/>
            <a:ext cx="7324266" cy="6858000"/>
          </a:xfrm>
          <a:prstGeom prst="rect">
            <a:avLst/>
          </a:prstGeom>
        </p:spPr>
      </p:pic>
      <p:pic>
        <p:nvPicPr>
          <p:cNvPr id="6" name="Picture 5">
            <a:extLst>
              <a:ext uri="{FF2B5EF4-FFF2-40B4-BE49-F238E27FC236}">
                <a16:creationId xmlns:a16="http://schemas.microsoft.com/office/drawing/2014/main" id="{3F426D54-6B96-D64A-8DC0-89FC3DB37D05}"/>
              </a:ext>
            </a:extLst>
          </p:cNvPr>
          <p:cNvPicPr>
            <a:picLocks noChangeAspect="1"/>
          </p:cNvPicPr>
          <p:nvPr/>
        </p:nvPicPr>
        <p:blipFill>
          <a:blip r:embed="rId3"/>
          <a:stretch>
            <a:fillRect/>
          </a:stretch>
        </p:blipFill>
        <p:spPr>
          <a:xfrm>
            <a:off x="7359229" y="1023959"/>
            <a:ext cx="4832771" cy="4810081"/>
          </a:xfrm>
          <a:prstGeom prst="rect">
            <a:avLst/>
          </a:prstGeom>
        </p:spPr>
      </p:pic>
    </p:spTree>
    <p:extLst>
      <p:ext uri="{BB962C8B-B14F-4D97-AF65-F5344CB8AC3E}">
        <p14:creationId xmlns:p14="http://schemas.microsoft.com/office/powerpoint/2010/main" val="285647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16EB3-C546-FB4B-B429-E7807C595E97}"/>
              </a:ext>
            </a:extLst>
          </p:cNvPr>
          <p:cNvSpPr>
            <a:spLocks noGrp="1"/>
          </p:cNvSpPr>
          <p:nvPr>
            <p:ph type="title"/>
          </p:nvPr>
        </p:nvSpPr>
        <p:spPr>
          <a:xfrm>
            <a:off x="411480" y="662259"/>
            <a:ext cx="4485861" cy="1642029"/>
          </a:xfrm>
        </p:spPr>
        <p:txBody>
          <a:bodyPr anchor="b">
            <a:normAutofit/>
          </a:bodyPr>
          <a:lstStyle/>
          <a:p>
            <a:r>
              <a:rPr lang="en-US" sz="5400" b="1" dirty="0"/>
              <a:t>Breakout Question</a:t>
            </a:r>
          </a:p>
        </p:txBody>
      </p:sp>
      <p:sp>
        <p:nvSpPr>
          <p:cNvPr id="18" name="Rectangle 1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561A199-8FCD-9643-8375-333617DE5BA8}"/>
              </a:ext>
            </a:extLst>
          </p:cNvPr>
          <p:cNvSpPr>
            <a:spLocks noGrp="1"/>
          </p:cNvSpPr>
          <p:nvPr>
            <p:ph idx="1"/>
          </p:nvPr>
        </p:nvSpPr>
        <p:spPr>
          <a:xfrm>
            <a:off x="159026" y="2688336"/>
            <a:ext cx="5294615" cy="4169664"/>
          </a:xfrm>
        </p:spPr>
        <p:txBody>
          <a:bodyPr anchor="t">
            <a:normAutofit/>
          </a:bodyPr>
          <a:lstStyle/>
          <a:p>
            <a:r>
              <a:rPr lang="en-US" sz="4000" i="1" dirty="0"/>
              <a:t>How have you experienced </a:t>
            </a:r>
            <a:r>
              <a:rPr lang="en-US" sz="4000" i="1" u="sng" dirty="0"/>
              <a:t>fear</a:t>
            </a:r>
            <a:r>
              <a:rPr lang="en-US" sz="4000" i="1" dirty="0"/>
              <a:t>?</a:t>
            </a:r>
          </a:p>
          <a:p>
            <a:r>
              <a:rPr lang="en-US" sz="4000" i="1" dirty="0"/>
              <a:t>How has it </a:t>
            </a:r>
            <a:br>
              <a:rPr lang="en-US" sz="4000" i="1" dirty="0"/>
            </a:br>
            <a:r>
              <a:rPr lang="en-US" sz="4000" i="1" u="sng" dirty="0"/>
              <a:t>affected</a:t>
            </a:r>
            <a:r>
              <a:rPr lang="en-US" sz="4000" i="1" dirty="0"/>
              <a:t> you?</a:t>
            </a:r>
          </a:p>
          <a:p>
            <a:r>
              <a:rPr lang="en-US" sz="4000" i="1" dirty="0"/>
              <a:t>When is fear helpful, and when is it harmful?</a:t>
            </a:r>
          </a:p>
        </p:txBody>
      </p:sp>
      <p:pic>
        <p:nvPicPr>
          <p:cNvPr id="4" name="Picture 3" descr="A cat with green eyes&#10;&#10;Description automatically generated">
            <a:extLst>
              <a:ext uri="{FF2B5EF4-FFF2-40B4-BE49-F238E27FC236}">
                <a16:creationId xmlns:a16="http://schemas.microsoft.com/office/drawing/2014/main" id="{751B4E28-F41B-6041-B7C0-D4C3E35833AA}"/>
              </a:ext>
            </a:extLst>
          </p:cNvPr>
          <p:cNvPicPr>
            <a:picLocks noChangeAspect="1"/>
          </p:cNvPicPr>
          <p:nvPr/>
        </p:nvPicPr>
        <p:blipFill rotWithShape="1">
          <a:blip r:embed="rId2">
            <a:extLst>
              <a:ext uri="{28A0092B-C50C-407E-A947-70E740481C1C}">
                <a14:useLocalDpi xmlns:a14="http://schemas.microsoft.com/office/drawing/2010/main" val="0"/>
              </a:ext>
            </a:extLst>
          </a:blip>
          <a:srcRect l="3746" t="4527" r="8145" b="34147"/>
          <a:stretch/>
        </p:blipFill>
        <p:spPr>
          <a:xfrm>
            <a:off x="5453642" y="590697"/>
            <a:ext cx="6738358" cy="5449814"/>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06402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 sitting, standing, table&#10;&#10;Description automatically generated">
            <a:extLst>
              <a:ext uri="{FF2B5EF4-FFF2-40B4-BE49-F238E27FC236}">
                <a16:creationId xmlns:a16="http://schemas.microsoft.com/office/drawing/2014/main" id="{311FEA16-79B7-BF40-93EB-859292A8E3A3}"/>
              </a:ext>
            </a:extLst>
          </p:cNvPr>
          <p:cNvPicPr>
            <a:picLocks noChangeAspect="1"/>
          </p:cNvPicPr>
          <p:nvPr/>
        </p:nvPicPr>
        <p:blipFill rotWithShape="1">
          <a:blip r:embed="rId2">
            <a:extLst>
              <a:ext uri="{28A0092B-C50C-407E-A947-70E740481C1C}">
                <a14:useLocalDpi xmlns:a14="http://schemas.microsoft.com/office/drawing/2010/main" val="0"/>
              </a:ext>
            </a:extLst>
          </a:blip>
          <a:srcRect t="11822" b="9931"/>
          <a:stretch/>
        </p:blipFill>
        <p:spPr>
          <a:xfrm>
            <a:off x="-182988" y="18255"/>
            <a:ext cx="12374989" cy="6821491"/>
          </a:xfrm>
          <a:prstGeom prst="rect">
            <a:avLst/>
          </a:prstGeom>
        </p:spPr>
      </p:pic>
      <p:sp>
        <p:nvSpPr>
          <p:cNvPr id="2" name="Title 1">
            <a:extLst>
              <a:ext uri="{FF2B5EF4-FFF2-40B4-BE49-F238E27FC236}">
                <a16:creationId xmlns:a16="http://schemas.microsoft.com/office/drawing/2014/main" id="{A2BC7140-4D84-3E4C-B3AF-1763E7C7C54E}"/>
              </a:ext>
            </a:extLst>
          </p:cNvPr>
          <p:cNvSpPr>
            <a:spLocks noGrp="1"/>
          </p:cNvSpPr>
          <p:nvPr>
            <p:ph type="title"/>
          </p:nvPr>
        </p:nvSpPr>
        <p:spPr>
          <a:xfrm>
            <a:off x="838200" y="18255"/>
            <a:ext cx="10515600" cy="1227449"/>
          </a:xfrm>
        </p:spPr>
        <p:txBody>
          <a:bodyPr/>
          <a:lstStyle/>
          <a:p>
            <a:r>
              <a:rPr lang="en-US" sz="7200" dirty="0"/>
              <a:t>Acts 5:12-16</a:t>
            </a:r>
          </a:p>
        </p:txBody>
      </p:sp>
      <p:sp>
        <p:nvSpPr>
          <p:cNvPr id="3" name="Content Placeholder 2">
            <a:extLst>
              <a:ext uri="{FF2B5EF4-FFF2-40B4-BE49-F238E27FC236}">
                <a16:creationId xmlns:a16="http://schemas.microsoft.com/office/drawing/2014/main" id="{F00EAF79-E277-224A-9508-FC4247EAB700}"/>
              </a:ext>
            </a:extLst>
          </p:cNvPr>
          <p:cNvSpPr>
            <a:spLocks noGrp="1"/>
          </p:cNvSpPr>
          <p:nvPr>
            <p:ph idx="1"/>
          </p:nvPr>
        </p:nvSpPr>
        <p:spPr>
          <a:xfrm>
            <a:off x="0" y="1125415"/>
            <a:ext cx="11353800" cy="5714330"/>
          </a:xfrm>
        </p:spPr>
        <p:txBody>
          <a:bodyPr/>
          <a:lstStyle/>
          <a:p>
            <a:pPr marL="0" indent="0">
              <a:buNone/>
            </a:pPr>
            <a:r>
              <a:rPr lang="en-CA" sz="3600" b="1" baseline="30000" dirty="0"/>
              <a:t>12 </a:t>
            </a:r>
            <a:r>
              <a:rPr lang="en-CA" sz="3600" dirty="0"/>
              <a:t>The apostles performed many signs and wonders among the people. And all the believers used to meet together in Solomon’s Colonnade. </a:t>
            </a:r>
            <a:r>
              <a:rPr lang="en-CA" sz="3600" b="1" baseline="30000" dirty="0"/>
              <a:t>13 </a:t>
            </a:r>
            <a:r>
              <a:rPr lang="en-CA" sz="3600" dirty="0"/>
              <a:t>No one else dared join them, even though they were highly regarded by the people.</a:t>
            </a:r>
          </a:p>
          <a:p>
            <a:pPr marL="0" indent="0">
              <a:buNone/>
            </a:pPr>
            <a:r>
              <a:rPr lang="en-CA" sz="3600" b="1" baseline="30000" dirty="0"/>
              <a:t>14 </a:t>
            </a:r>
            <a:r>
              <a:rPr lang="en-CA" sz="3600" dirty="0"/>
              <a:t>Nevertheless, more and more men and women believed in the Lord and were added to their number. </a:t>
            </a:r>
            <a:r>
              <a:rPr lang="en-CA" sz="3600" b="1" baseline="30000" dirty="0"/>
              <a:t>15 </a:t>
            </a:r>
            <a:r>
              <a:rPr lang="en-CA" sz="3600" dirty="0"/>
              <a:t>As a result, people brought the sick into the streets and laid them on beds and mats so that at least Peter’s shadow might fall on some of them as he passed by. </a:t>
            </a:r>
            <a:r>
              <a:rPr lang="en-CA" sz="3600" b="1" baseline="30000" dirty="0"/>
              <a:t>16 </a:t>
            </a:r>
            <a:r>
              <a:rPr lang="en-CA" sz="3600" dirty="0"/>
              <a:t>Crowds gathered also from the towns around Jerusalem, bringing their sick and those tormented by impure spirits, and all of them were healed.</a:t>
            </a:r>
            <a:endParaRPr lang="en-US" sz="3600" dirty="0"/>
          </a:p>
        </p:txBody>
      </p:sp>
    </p:spTree>
    <p:extLst>
      <p:ext uri="{BB962C8B-B14F-4D97-AF65-F5344CB8AC3E}">
        <p14:creationId xmlns:p14="http://schemas.microsoft.com/office/powerpoint/2010/main" val="1082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 sitting, standing, table&#10;&#10;Description automatically generated">
            <a:extLst>
              <a:ext uri="{FF2B5EF4-FFF2-40B4-BE49-F238E27FC236}">
                <a16:creationId xmlns:a16="http://schemas.microsoft.com/office/drawing/2014/main" id="{63CE2836-7BC1-A744-8CAD-ED6EDFB64626}"/>
              </a:ext>
            </a:extLst>
          </p:cNvPr>
          <p:cNvPicPr>
            <a:picLocks noChangeAspect="1"/>
          </p:cNvPicPr>
          <p:nvPr/>
        </p:nvPicPr>
        <p:blipFill rotWithShape="1">
          <a:blip r:embed="rId2">
            <a:extLst>
              <a:ext uri="{28A0092B-C50C-407E-A947-70E740481C1C}">
                <a14:useLocalDpi xmlns:a14="http://schemas.microsoft.com/office/drawing/2010/main" val="0"/>
              </a:ext>
            </a:extLst>
          </a:blip>
          <a:srcRect t="11822" b="9931"/>
          <a:stretch/>
        </p:blipFill>
        <p:spPr>
          <a:xfrm>
            <a:off x="-182988" y="18255"/>
            <a:ext cx="12374989" cy="6821491"/>
          </a:xfrm>
          <a:prstGeom prst="rect">
            <a:avLst/>
          </a:prstGeom>
        </p:spPr>
      </p:pic>
      <p:sp>
        <p:nvSpPr>
          <p:cNvPr id="2" name="Title 1">
            <a:extLst>
              <a:ext uri="{FF2B5EF4-FFF2-40B4-BE49-F238E27FC236}">
                <a16:creationId xmlns:a16="http://schemas.microsoft.com/office/drawing/2014/main" id="{A2BC7140-4D84-3E4C-B3AF-1763E7C7C54E}"/>
              </a:ext>
            </a:extLst>
          </p:cNvPr>
          <p:cNvSpPr>
            <a:spLocks noGrp="1"/>
          </p:cNvSpPr>
          <p:nvPr>
            <p:ph type="title"/>
          </p:nvPr>
        </p:nvSpPr>
        <p:spPr>
          <a:xfrm>
            <a:off x="838200" y="18255"/>
            <a:ext cx="10515600" cy="1227449"/>
          </a:xfrm>
        </p:spPr>
        <p:txBody>
          <a:bodyPr/>
          <a:lstStyle/>
          <a:p>
            <a:r>
              <a:rPr lang="en-US" sz="7200" dirty="0"/>
              <a:t>Acts 5:17-20</a:t>
            </a:r>
          </a:p>
        </p:txBody>
      </p:sp>
      <p:sp>
        <p:nvSpPr>
          <p:cNvPr id="3" name="Content Placeholder 2">
            <a:extLst>
              <a:ext uri="{FF2B5EF4-FFF2-40B4-BE49-F238E27FC236}">
                <a16:creationId xmlns:a16="http://schemas.microsoft.com/office/drawing/2014/main" id="{F00EAF79-E277-224A-9508-FC4247EAB700}"/>
              </a:ext>
            </a:extLst>
          </p:cNvPr>
          <p:cNvSpPr>
            <a:spLocks noGrp="1"/>
          </p:cNvSpPr>
          <p:nvPr>
            <p:ph idx="1"/>
          </p:nvPr>
        </p:nvSpPr>
        <p:spPr>
          <a:xfrm>
            <a:off x="838200" y="1245703"/>
            <a:ext cx="10515600" cy="5594041"/>
          </a:xfrm>
        </p:spPr>
        <p:txBody>
          <a:bodyPr/>
          <a:lstStyle/>
          <a:p>
            <a:pPr marL="0" indent="0">
              <a:buNone/>
            </a:pPr>
            <a:r>
              <a:rPr lang="en-CA" sz="4000" b="1" baseline="30000" dirty="0"/>
              <a:t>17 </a:t>
            </a:r>
            <a:r>
              <a:rPr lang="en-CA" sz="4000" dirty="0"/>
              <a:t>Then the high priest and all his associates, who were members of the party of the Sadducees,</a:t>
            </a:r>
            <a:br>
              <a:rPr lang="en-CA" sz="4000" dirty="0"/>
            </a:br>
            <a:r>
              <a:rPr lang="en-CA" sz="4000" dirty="0"/>
              <a:t>were filled with jealousy. </a:t>
            </a:r>
            <a:r>
              <a:rPr lang="en-CA" sz="4000" b="1" baseline="30000" dirty="0"/>
              <a:t>18 </a:t>
            </a:r>
            <a:r>
              <a:rPr lang="en-CA" sz="4000" dirty="0"/>
              <a:t>They arrested the apostles and put them in the public jail. </a:t>
            </a:r>
          </a:p>
          <a:p>
            <a:pPr marL="0" indent="0">
              <a:buNone/>
            </a:pPr>
            <a:r>
              <a:rPr lang="en-CA" sz="4000" b="1" baseline="30000" dirty="0"/>
              <a:t>19 </a:t>
            </a:r>
            <a:r>
              <a:rPr lang="en-CA" sz="4000" dirty="0"/>
              <a:t>But during the night an angel of the Lord opened the doors of the jail and brought them out. </a:t>
            </a:r>
            <a:r>
              <a:rPr lang="en-CA" sz="4000" b="1" baseline="30000" dirty="0"/>
              <a:t>20 </a:t>
            </a:r>
            <a:r>
              <a:rPr lang="en-CA" sz="4000" dirty="0"/>
              <a:t>“Go, stand in the temple courts,” he said, “and tell the people all about this new life.”</a:t>
            </a:r>
            <a:endParaRPr lang="en-US" sz="4000" dirty="0"/>
          </a:p>
        </p:txBody>
      </p:sp>
    </p:spTree>
    <p:extLst>
      <p:ext uri="{BB962C8B-B14F-4D97-AF65-F5344CB8AC3E}">
        <p14:creationId xmlns:p14="http://schemas.microsoft.com/office/powerpoint/2010/main" val="228841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7">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93826-2BCC-7C46-9F94-7B5414E22716}"/>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eaLnBrk="1" hangingPunct="1"/>
            <a:r>
              <a:rPr lang="en-US" sz="7200" b="1" dirty="0">
                <a:solidFill>
                  <a:schemeClr val="bg1"/>
                </a:solidFill>
                <a:effectLst>
                  <a:glow rad="127000">
                    <a:schemeClr val="tx1"/>
                  </a:glow>
                </a:effectLst>
                <a:ea typeface="+mj-ea"/>
                <a:cs typeface="+mj-cs"/>
              </a:rPr>
              <a:t>Acts 5</a:t>
            </a:r>
          </a:p>
        </p:txBody>
      </p:sp>
      <p:pic>
        <p:nvPicPr>
          <p:cNvPr id="4" name="Picture 3" descr="A group of people in a dark room&#10;&#10;Description automatically generated">
            <a:extLst>
              <a:ext uri="{FF2B5EF4-FFF2-40B4-BE49-F238E27FC236}">
                <a16:creationId xmlns:a16="http://schemas.microsoft.com/office/drawing/2014/main" id="{BED1FBFB-2745-FA4B-B74E-FF4600961B79}"/>
              </a:ext>
            </a:extLst>
          </p:cNvPr>
          <p:cNvPicPr>
            <a:picLocks noChangeAspect="1"/>
          </p:cNvPicPr>
          <p:nvPr/>
        </p:nvPicPr>
        <p:blipFill rotWithShape="1">
          <a:blip r:embed="rId2"/>
          <a:srcRect l="1080"/>
          <a:stretch/>
        </p:blipFill>
        <p:spPr>
          <a:xfrm>
            <a:off x="4654297" y="10"/>
            <a:ext cx="7537704" cy="6857990"/>
          </a:xfrm>
          <a:prstGeom prst="rect">
            <a:avLst/>
          </a:prstGeom>
        </p:spPr>
      </p:pic>
    </p:spTree>
    <p:extLst>
      <p:ext uri="{BB962C8B-B14F-4D97-AF65-F5344CB8AC3E}">
        <p14:creationId xmlns:p14="http://schemas.microsoft.com/office/powerpoint/2010/main" val="2643248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 sitting, standing, table&#10;&#10;Description automatically generated">
            <a:extLst>
              <a:ext uri="{FF2B5EF4-FFF2-40B4-BE49-F238E27FC236}">
                <a16:creationId xmlns:a16="http://schemas.microsoft.com/office/drawing/2014/main" id="{37766BF0-7F94-4942-B446-BF21D1FF5537}"/>
              </a:ext>
            </a:extLst>
          </p:cNvPr>
          <p:cNvPicPr>
            <a:picLocks noChangeAspect="1"/>
          </p:cNvPicPr>
          <p:nvPr/>
        </p:nvPicPr>
        <p:blipFill rotWithShape="1">
          <a:blip r:embed="rId2">
            <a:extLst>
              <a:ext uri="{28A0092B-C50C-407E-A947-70E740481C1C}">
                <a14:useLocalDpi xmlns:a14="http://schemas.microsoft.com/office/drawing/2010/main" val="0"/>
              </a:ext>
            </a:extLst>
          </a:blip>
          <a:srcRect t="11822" b="9931"/>
          <a:stretch/>
        </p:blipFill>
        <p:spPr>
          <a:xfrm>
            <a:off x="-182988" y="18255"/>
            <a:ext cx="12374989" cy="6821491"/>
          </a:xfrm>
          <a:prstGeom prst="rect">
            <a:avLst/>
          </a:prstGeom>
        </p:spPr>
      </p:pic>
      <p:sp>
        <p:nvSpPr>
          <p:cNvPr id="2" name="Title 1">
            <a:extLst>
              <a:ext uri="{FF2B5EF4-FFF2-40B4-BE49-F238E27FC236}">
                <a16:creationId xmlns:a16="http://schemas.microsoft.com/office/drawing/2014/main" id="{A2BC7140-4D84-3E4C-B3AF-1763E7C7C54E}"/>
              </a:ext>
            </a:extLst>
          </p:cNvPr>
          <p:cNvSpPr>
            <a:spLocks noGrp="1"/>
          </p:cNvSpPr>
          <p:nvPr>
            <p:ph type="title"/>
          </p:nvPr>
        </p:nvSpPr>
        <p:spPr>
          <a:xfrm>
            <a:off x="838200" y="18255"/>
            <a:ext cx="10515600" cy="1227449"/>
          </a:xfrm>
        </p:spPr>
        <p:txBody>
          <a:bodyPr/>
          <a:lstStyle/>
          <a:p>
            <a:r>
              <a:rPr lang="en-US" sz="7200" dirty="0"/>
              <a:t>Acts 5:21-24</a:t>
            </a:r>
          </a:p>
        </p:txBody>
      </p:sp>
      <p:sp>
        <p:nvSpPr>
          <p:cNvPr id="3" name="Content Placeholder 2">
            <a:extLst>
              <a:ext uri="{FF2B5EF4-FFF2-40B4-BE49-F238E27FC236}">
                <a16:creationId xmlns:a16="http://schemas.microsoft.com/office/drawing/2014/main" id="{F00EAF79-E277-224A-9508-FC4247EAB700}"/>
              </a:ext>
            </a:extLst>
          </p:cNvPr>
          <p:cNvSpPr>
            <a:spLocks noGrp="1"/>
          </p:cNvSpPr>
          <p:nvPr>
            <p:ph idx="1"/>
          </p:nvPr>
        </p:nvSpPr>
        <p:spPr>
          <a:xfrm>
            <a:off x="159026" y="1338469"/>
            <a:ext cx="11194774" cy="5501275"/>
          </a:xfrm>
        </p:spPr>
        <p:txBody>
          <a:bodyPr/>
          <a:lstStyle/>
          <a:p>
            <a:pPr marL="0" indent="0">
              <a:buNone/>
            </a:pPr>
            <a:r>
              <a:rPr lang="en-CA" sz="3400" b="1" baseline="30000" dirty="0"/>
              <a:t>21 </a:t>
            </a:r>
            <a:r>
              <a:rPr lang="en-CA" sz="3400" dirty="0"/>
              <a:t>At daybreak they entered the temple courts, as they had been told, and began to teach the people.</a:t>
            </a:r>
            <a:r>
              <a:rPr lang="en-US" sz="3400" dirty="0"/>
              <a:t> </a:t>
            </a:r>
            <a:r>
              <a:rPr lang="en-CA" sz="3400" dirty="0"/>
              <a:t>When the high priest and his associates arrived, they called together the Sanhedrin—the full assembly of the elders of Israel—and sent to the jail for the apostles. </a:t>
            </a:r>
          </a:p>
          <a:p>
            <a:pPr marL="0" indent="0">
              <a:buNone/>
            </a:pPr>
            <a:r>
              <a:rPr lang="en-CA" sz="3400" b="1" baseline="30000" dirty="0"/>
              <a:t>22 </a:t>
            </a:r>
            <a:r>
              <a:rPr lang="en-CA" sz="3400" dirty="0"/>
              <a:t>But on arriving at the jail, the officers did not find them there. So they went back and reported, </a:t>
            </a:r>
            <a:r>
              <a:rPr lang="en-CA" sz="3400" b="1" baseline="30000" dirty="0"/>
              <a:t>23 </a:t>
            </a:r>
            <a:r>
              <a:rPr lang="en-CA" sz="3400" dirty="0"/>
              <a:t>“We found the jail securely locked, with the guards standing at the doors; but when we opened them, we found no one inside.” </a:t>
            </a:r>
            <a:r>
              <a:rPr lang="en-CA" sz="3400" b="1" baseline="30000" dirty="0"/>
              <a:t>24 </a:t>
            </a:r>
            <a:r>
              <a:rPr lang="en-CA" sz="3400" dirty="0"/>
              <a:t>On hearing this report, the captain of the temple guard and the chief priests were at a loss, wondering what this might lead to.</a:t>
            </a:r>
            <a:endParaRPr lang="en-US" sz="3400" dirty="0"/>
          </a:p>
        </p:txBody>
      </p:sp>
    </p:spTree>
    <p:extLst>
      <p:ext uri="{BB962C8B-B14F-4D97-AF65-F5344CB8AC3E}">
        <p14:creationId xmlns:p14="http://schemas.microsoft.com/office/powerpoint/2010/main" val="52143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 sitting, standing, table&#10;&#10;Description automatically generated">
            <a:extLst>
              <a:ext uri="{FF2B5EF4-FFF2-40B4-BE49-F238E27FC236}">
                <a16:creationId xmlns:a16="http://schemas.microsoft.com/office/drawing/2014/main" id="{668341DD-CEDC-1845-8A32-36118C78A187}"/>
              </a:ext>
            </a:extLst>
          </p:cNvPr>
          <p:cNvPicPr>
            <a:picLocks noChangeAspect="1"/>
          </p:cNvPicPr>
          <p:nvPr/>
        </p:nvPicPr>
        <p:blipFill rotWithShape="1">
          <a:blip r:embed="rId2">
            <a:extLst>
              <a:ext uri="{28A0092B-C50C-407E-A947-70E740481C1C}">
                <a14:useLocalDpi xmlns:a14="http://schemas.microsoft.com/office/drawing/2010/main" val="0"/>
              </a:ext>
            </a:extLst>
          </a:blip>
          <a:srcRect t="11822" b="9931"/>
          <a:stretch/>
        </p:blipFill>
        <p:spPr>
          <a:xfrm>
            <a:off x="-182988" y="18255"/>
            <a:ext cx="12374989" cy="6821491"/>
          </a:xfrm>
          <a:prstGeom prst="rect">
            <a:avLst/>
          </a:prstGeom>
        </p:spPr>
      </p:pic>
      <p:sp>
        <p:nvSpPr>
          <p:cNvPr id="2" name="Title 1">
            <a:extLst>
              <a:ext uri="{FF2B5EF4-FFF2-40B4-BE49-F238E27FC236}">
                <a16:creationId xmlns:a16="http://schemas.microsoft.com/office/drawing/2014/main" id="{A2BC7140-4D84-3E4C-B3AF-1763E7C7C54E}"/>
              </a:ext>
            </a:extLst>
          </p:cNvPr>
          <p:cNvSpPr>
            <a:spLocks noGrp="1"/>
          </p:cNvSpPr>
          <p:nvPr>
            <p:ph type="title"/>
          </p:nvPr>
        </p:nvSpPr>
        <p:spPr>
          <a:xfrm>
            <a:off x="838200" y="18255"/>
            <a:ext cx="10515600" cy="1227449"/>
          </a:xfrm>
        </p:spPr>
        <p:txBody>
          <a:bodyPr/>
          <a:lstStyle/>
          <a:p>
            <a:r>
              <a:rPr lang="en-US" sz="7200" dirty="0"/>
              <a:t>Acts 5:21-24</a:t>
            </a:r>
          </a:p>
        </p:txBody>
      </p:sp>
      <p:sp>
        <p:nvSpPr>
          <p:cNvPr id="3" name="Content Placeholder 2">
            <a:extLst>
              <a:ext uri="{FF2B5EF4-FFF2-40B4-BE49-F238E27FC236}">
                <a16:creationId xmlns:a16="http://schemas.microsoft.com/office/drawing/2014/main" id="{F00EAF79-E277-224A-9508-FC4247EAB700}"/>
              </a:ext>
            </a:extLst>
          </p:cNvPr>
          <p:cNvSpPr>
            <a:spLocks noGrp="1"/>
          </p:cNvSpPr>
          <p:nvPr>
            <p:ph idx="1"/>
          </p:nvPr>
        </p:nvSpPr>
        <p:spPr>
          <a:xfrm>
            <a:off x="291548" y="1245705"/>
            <a:ext cx="10727635" cy="5594040"/>
          </a:xfrm>
        </p:spPr>
        <p:txBody>
          <a:bodyPr/>
          <a:lstStyle/>
          <a:p>
            <a:pPr marL="0" indent="0">
              <a:buNone/>
            </a:pPr>
            <a:r>
              <a:rPr lang="en-CA" sz="3600" b="1" baseline="30000" dirty="0"/>
              <a:t>25 </a:t>
            </a:r>
            <a:r>
              <a:rPr lang="en-CA" sz="3600" dirty="0"/>
              <a:t>Then someone came and said, “Look! The men you put in jail are standing in the temple courts teaching the people.” </a:t>
            </a:r>
            <a:r>
              <a:rPr lang="en-CA" sz="3600" b="1" baseline="30000" dirty="0"/>
              <a:t>26 </a:t>
            </a:r>
            <a:r>
              <a:rPr lang="en-CA" sz="3600" dirty="0"/>
              <a:t>At that, the captain went with his officers and brought the apostles. They did not use force, because they feared that the people would stone them.</a:t>
            </a:r>
            <a:endParaRPr lang="en-US" sz="3600" dirty="0"/>
          </a:p>
          <a:p>
            <a:pPr marL="0" indent="0">
              <a:buNone/>
            </a:pPr>
            <a:r>
              <a:rPr lang="en-CA" sz="3600" b="1" baseline="30000" dirty="0"/>
              <a:t>27 </a:t>
            </a:r>
            <a:r>
              <a:rPr lang="en-CA" sz="3600" dirty="0"/>
              <a:t>The apostles were brought in and made to appear before the Sanhedrin to be questioned by the high priest. </a:t>
            </a:r>
            <a:r>
              <a:rPr lang="en-CA" sz="3600" b="1" baseline="30000" dirty="0"/>
              <a:t>28 </a:t>
            </a:r>
            <a:r>
              <a:rPr lang="en-CA" sz="3600" dirty="0"/>
              <a:t>“We gave you strict orders not to teach in this name,” he said. “Yet you have filled Jerusalem with your teaching and are determined to make us guilty of this man’s blood.”</a:t>
            </a:r>
            <a:endParaRPr lang="en-US" sz="3600" dirty="0"/>
          </a:p>
        </p:txBody>
      </p:sp>
    </p:spTree>
    <p:extLst>
      <p:ext uri="{BB962C8B-B14F-4D97-AF65-F5344CB8AC3E}">
        <p14:creationId xmlns:p14="http://schemas.microsoft.com/office/powerpoint/2010/main" val="292361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itting, standing, table&#10;&#10;Description automatically generated">
            <a:extLst>
              <a:ext uri="{FF2B5EF4-FFF2-40B4-BE49-F238E27FC236}">
                <a16:creationId xmlns:a16="http://schemas.microsoft.com/office/drawing/2014/main" id="{90BAF7F8-808E-8240-88B8-CE4730E884D0}"/>
              </a:ext>
            </a:extLst>
          </p:cNvPr>
          <p:cNvPicPr>
            <a:picLocks noChangeAspect="1"/>
          </p:cNvPicPr>
          <p:nvPr/>
        </p:nvPicPr>
        <p:blipFill rotWithShape="1">
          <a:blip r:embed="rId2">
            <a:extLst>
              <a:ext uri="{28A0092B-C50C-407E-A947-70E740481C1C}">
                <a14:useLocalDpi xmlns:a14="http://schemas.microsoft.com/office/drawing/2010/main" val="0"/>
              </a:ext>
            </a:extLst>
          </a:blip>
          <a:srcRect t="11822" b="9931"/>
          <a:stretch/>
        </p:blipFill>
        <p:spPr>
          <a:xfrm>
            <a:off x="-182988" y="18255"/>
            <a:ext cx="12374989" cy="6821491"/>
          </a:xfrm>
          <a:prstGeom prst="rect">
            <a:avLst/>
          </a:prstGeom>
        </p:spPr>
      </p:pic>
      <p:sp>
        <p:nvSpPr>
          <p:cNvPr id="2" name="Title 1">
            <a:extLst>
              <a:ext uri="{FF2B5EF4-FFF2-40B4-BE49-F238E27FC236}">
                <a16:creationId xmlns:a16="http://schemas.microsoft.com/office/drawing/2014/main" id="{86937CD3-C5F1-EE40-B4D7-9C5241D67BF0}"/>
              </a:ext>
            </a:extLst>
          </p:cNvPr>
          <p:cNvSpPr>
            <a:spLocks noGrp="1"/>
          </p:cNvSpPr>
          <p:nvPr>
            <p:ph type="title"/>
          </p:nvPr>
        </p:nvSpPr>
        <p:spPr>
          <a:xfrm>
            <a:off x="838200" y="18255"/>
            <a:ext cx="10515600" cy="1325563"/>
          </a:xfrm>
        </p:spPr>
        <p:txBody>
          <a:bodyPr/>
          <a:lstStyle/>
          <a:p>
            <a:r>
              <a:rPr lang="en-US" sz="6000" b="1" dirty="0"/>
              <a:t>1 John 3</a:t>
            </a:r>
          </a:p>
        </p:txBody>
      </p:sp>
      <p:sp>
        <p:nvSpPr>
          <p:cNvPr id="3" name="Content Placeholder 2">
            <a:extLst>
              <a:ext uri="{FF2B5EF4-FFF2-40B4-BE49-F238E27FC236}">
                <a16:creationId xmlns:a16="http://schemas.microsoft.com/office/drawing/2014/main" id="{FE1C1393-7654-C34A-9F0E-D97157C7EC3F}"/>
              </a:ext>
            </a:extLst>
          </p:cNvPr>
          <p:cNvSpPr>
            <a:spLocks noGrp="1"/>
          </p:cNvSpPr>
          <p:nvPr>
            <p:ph idx="1"/>
          </p:nvPr>
        </p:nvSpPr>
        <p:spPr>
          <a:xfrm>
            <a:off x="838200" y="1113183"/>
            <a:ext cx="10147852" cy="5063781"/>
          </a:xfrm>
        </p:spPr>
        <p:txBody>
          <a:bodyPr/>
          <a:lstStyle/>
          <a:p>
            <a:pPr marL="0" indent="0">
              <a:buNone/>
            </a:pPr>
            <a:r>
              <a:rPr lang="en-US" sz="4000" b="1" baseline="30000" dirty="0"/>
              <a:t>1 </a:t>
            </a:r>
            <a:r>
              <a:rPr lang="en-US" sz="4000" dirty="0"/>
              <a:t>See what great love the Father has lavished on us, that we should be called </a:t>
            </a:r>
            <a:r>
              <a:rPr lang="en-US" sz="4000" u="sng" dirty="0"/>
              <a:t>children of God</a:t>
            </a:r>
            <a:r>
              <a:rPr lang="en-US" sz="4000" dirty="0"/>
              <a:t>! </a:t>
            </a:r>
            <a:br>
              <a:rPr lang="en-US" sz="4000" dirty="0"/>
            </a:br>
            <a:r>
              <a:rPr lang="en-US" sz="4000" dirty="0"/>
              <a:t>And that is what we are! The reason the world does not know us is that it did not know him. </a:t>
            </a:r>
          </a:p>
          <a:p>
            <a:pPr marL="0" indent="0">
              <a:buNone/>
            </a:pPr>
            <a:r>
              <a:rPr lang="en-US" sz="4000" b="1" baseline="30000" dirty="0"/>
              <a:t>2 </a:t>
            </a:r>
            <a:r>
              <a:rPr lang="en-US" sz="4000" dirty="0"/>
              <a:t>Dear friends, now we are children of God, and what we will be has not yet been made known. But we know that when Christ appears, </a:t>
            </a:r>
            <a:r>
              <a:rPr lang="en-US" sz="4000" u="sng" dirty="0"/>
              <a:t>we shall be like him</a:t>
            </a:r>
            <a:r>
              <a:rPr lang="en-US" sz="4000" dirty="0"/>
              <a:t>, for we shall see him as he is. </a:t>
            </a:r>
          </a:p>
          <a:p>
            <a:pPr marL="0" indent="0">
              <a:buNone/>
            </a:pPr>
            <a:r>
              <a:rPr lang="en-US" sz="4000" b="1" baseline="30000" dirty="0"/>
              <a:t>3 </a:t>
            </a:r>
            <a:r>
              <a:rPr lang="en-US" sz="4000" dirty="0"/>
              <a:t>All who have this hope in him purify themselves, just as he is pure. </a:t>
            </a:r>
          </a:p>
        </p:txBody>
      </p:sp>
    </p:spTree>
    <p:extLst>
      <p:ext uri="{BB962C8B-B14F-4D97-AF65-F5344CB8AC3E}">
        <p14:creationId xmlns:p14="http://schemas.microsoft.com/office/powerpoint/2010/main" val="392013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itting, standing, table&#10;&#10;Description automatically generated">
            <a:extLst>
              <a:ext uri="{FF2B5EF4-FFF2-40B4-BE49-F238E27FC236}">
                <a16:creationId xmlns:a16="http://schemas.microsoft.com/office/drawing/2014/main" id="{681BDD95-2131-BD47-8C21-E01AA8A71CE9}"/>
              </a:ext>
            </a:extLst>
          </p:cNvPr>
          <p:cNvPicPr>
            <a:picLocks noChangeAspect="1"/>
          </p:cNvPicPr>
          <p:nvPr/>
        </p:nvPicPr>
        <p:blipFill rotWithShape="1">
          <a:blip r:embed="rId2">
            <a:extLst>
              <a:ext uri="{28A0092B-C50C-407E-A947-70E740481C1C}">
                <a14:useLocalDpi xmlns:a14="http://schemas.microsoft.com/office/drawing/2010/main" val="0"/>
              </a:ext>
            </a:extLst>
          </a:blip>
          <a:srcRect t="11822" b="9931"/>
          <a:stretch/>
        </p:blipFill>
        <p:spPr>
          <a:xfrm>
            <a:off x="-182988" y="18255"/>
            <a:ext cx="12374989" cy="6821491"/>
          </a:xfrm>
          <a:prstGeom prst="rect">
            <a:avLst/>
          </a:prstGeom>
        </p:spPr>
      </p:pic>
      <p:sp>
        <p:nvSpPr>
          <p:cNvPr id="2" name="Title 1">
            <a:extLst>
              <a:ext uri="{FF2B5EF4-FFF2-40B4-BE49-F238E27FC236}">
                <a16:creationId xmlns:a16="http://schemas.microsoft.com/office/drawing/2014/main" id="{A2BC7140-4D84-3E4C-B3AF-1763E7C7C54E}"/>
              </a:ext>
            </a:extLst>
          </p:cNvPr>
          <p:cNvSpPr>
            <a:spLocks noGrp="1"/>
          </p:cNvSpPr>
          <p:nvPr>
            <p:ph type="title"/>
          </p:nvPr>
        </p:nvSpPr>
        <p:spPr>
          <a:xfrm>
            <a:off x="838200" y="18255"/>
            <a:ext cx="10515600" cy="1227449"/>
          </a:xfrm>
        </p:spPr>
        <p:txBody>
          <a:bodyPr/>
          <a:lstStyle/>
          <a:p>
            <a:r>
              <a:rPr lang="en-US" sz="7200" dirty="0"/>
              <a:t>Acts 5:29-32</a:t>
            </a:r>
          </a:p>
        </p:txBody>
      </p:sp>
      <p:sp>
        <p:nvSpPr>
          <p:cNvPr id="3" name="Content Placeholder 2">
            <a:extLst>
              <a:ext uri="{FF2B5EF4-FFF2-40B4-BE49-F238E27FC236}">
                <a16:creationId xmlns:a16="http://schemas.microsoft.com/office/drawing/2014/main" id="{F00EAF79-E277-224A-9508-FC4247EAB700}"/>
              </a:ext>
            </a:extLst>
          </p:cNvPr>
          <p:cNvSpPr>
            <a:spLocks noGrp="1"/>
          </p:cNvSpPr>
          <p:nvPr>
            <p:ph idx="1"/>
          </p:nvPr>
        </p:nvSpPr>
        <p:spPr>
          <a:xfrm>
            <a:off x="838200" y="1086678"/>
            <a:ext cx="10180983" cy="5753067"/>
          </a:xfrm>
        </p:spPr>
        <p:txBody>
          <a:bodyPr/>
          <a:lstStyle/>
          <a:p>
            <a:pPr marL="0" indent="0">
              <a:buNone/>
            </a:pPr>
            <a:r>
              <a:rPr lang="en-CA" sz="4000" b="1" baseline="30000" dirty="0"/>
              <a:t>29 </a:t>
            </a:r>
            <a:r>
              <a:rPr lang="en-CA" sz="4000" dirty="0"/>
              <a:t>Peter and the other apostles replied: “We must obey God rather than human beings! </a:t>
            </a:r>
          </a:p>
          <a:p>
            <a:pPr marL="0" indent="0">
              <a:buNone/>
            </a:pPr>
            <a:r>
              <a:rPr lang="en-CA" sz="4000" b="1" baseline="30000" dirty="0"/>
              <a:t>30 </a:t>
            </a:r>
            <a:r>
              <a:rPr lang="en-CA" sz="4000" dirty="0"/>
              <a:t>The God of our ancestors raised Jesus from the dead—whom you killed by hanging him on a cross. </a:t>
            </a:r>
            <a:r>
              <a:rPr lang="en-CA" sz="4000" b="1" baseline="30000" dirty="0"/>
              <a:t>31 </a:t>
            </a:r>
            <a:r>
              <a:rPr lang="en-CA" sz="4000" dirty="0"/>
              <a:t>God exalted him to his own right hand as Prince and Savior that he might bring Israel to repentance and forgive their sins. </a:t>
            </a:r>
          </a:p>
          <a:p>
            <a:pPr marL="0" indent="0">
              <a:buNone/>
            </a:pPr>
            <a:r>
              <a:rPr lang="en-CA" sz="4000" b="1" baseline="30000" dirty="0"/>
              <a:t>32 </a:t>
            </a:r>
            <a:r>
              <a:rPr lang="en-CA" sz="4000" dirty="0"/>
              <a:t>We are witnesses of these things, and so is the Holy Spirit, whom God has given to those who obey him.”</a:t>
            </a:r>
            <a:endParaRPr lang="en-US" sz="4000" dirty="0"/>
          </a:p>
        </p:txBody>
      </p:sp>
    </p:spTree>
    <p:extLst>
      <p:ext uri="{BB962C8B-B14F-4D97-AF65-F5344CB8AC3E}">
        <p14:creationId xmlns:p14="http://schemas.microsoft.com/office/powerpoint/2010/main" val="410151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C45F7-F357-2D4D-A3CF-CE807F9176EF}"/>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eaLnBrk="1" hangingPunct="1"/>
            <a:r>
              <a:rPr lang="en-US" sz="7200" dirty="0">
                <a:solidFill>
                  <a:schemeClr val="bg1"/>
                </a:solidFill>
                <a:effectLst>
                  <a:glow rad="127000">
                    <a:schemeClr val="tx1"/>
                  </a:glow>
                </a:effectLst>
                <a:ea typeface="+mj-ea"/>
                <a:cs typeface="+mj-cs"/>
              </a:rPr>
              <a:t>Acts 5</a:t>
            </a:r>
          </a:p>
        </p:txBody>
      </p:sp>
      <p:pic>
        <p:nvPicPr>
          <p:cNvPr id="5" name="Picture 4" descr="A group of people standing in front of a building&#10;&#10;Description automatically generated">
            <a:extLst>
              <a:ext uri="{FF2B5EF4-FFF2-40B4-BE49-F238E27FC236}">
                <a16:creationId xmlns:a16="http://schemas.microsoft.com/office/drawing/2014/main" id="{4A709A5F-609A-4644-B35D-C3E12F650E3B}"/>
              </a:ext>
            </a:extLst>
          </p:cNvPr>
          <p:cNvPicPr>
            <a:picLocks noChangeAspect="1"/>
          </p:cNvPicPr>
          <p:nvPr/>
        </p:nvPicPr>
        <p:blipFill rotWithShape="1">
          <a:blip r:embed="rId2">
            <a:extLst>
              <a:ext uri="{28A0092B-C50C-407E-A947-70E740481C1C}">
                <a14:useLocalDpi xmlns:a14="http://schemas.microsoft.com/office/drawing/2010/main" val="0"/>
              </a:ext>
            </a:extLst>
          </a:blip>
          <a:srcRect l="13994" r="2" b="2"/>
          <a:stretch/>
        </p:blipFill>
        <p:spPr>
          <a:xfrm>
            <a:off x="4654297" y="10"/>
            <a:ext cx="7537704" cy="6857990"/>
          </a:xfrm>
          <a:prstGeom prst="rect">
            <a:avLst/>
          </a:prstGeom>
        </p:spPr>
      </p:pic>
    </p:spTree>
    <p:extLst>
      <p:ext uri="{BB962C8B-B14F-4D97-AF65-F5344CB8AC3E}">
        <p14:creationId xmlns:p14="http://schemas.microsoft.com/office/powerpoint/2010/main" val="257910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54BA-105D-FE43-B60E-EEDE4E8DAEC9}"/>
              </a:ext>
            </a:extLst>
          </p:cNvPr>
          <p:cNvSpPr>
            <a:spLocks noGrp="1"/>
          </p:cNvSpPr>
          <p:nvPr>
            <p:ph type="title"/>
          </p:nvPr>
        </p:nvSpPr>
        <p:spPr/>
        <p:txBody>
          <a:bodyPr/>
          <a:lstStyle/>
          <a:p>
            <a:r>
              <a:rPr lang="en-US" sz="6000" dirty="0"/>
              <a:t>No Longer Slaves</a:t>
            </a:r>
          </a:p>
        </p:txBody>
      </p:sp>
      <p:sp>
        <p:nvSpPr>
          <p:cNvPr id="3" name="Content Placeholder 2">
            <a:extLst>
              <a:ext uri="{FF2B5EF4-FFF2-40B4-BE49-F238E27FC236}">
                <a16:creationId xmlns:a16="http://schemas.microsoft.com/office/drawing/2014/main" id="{92D2D5A7-DDD0-7D4E-B4C9-2D2FC2D063E8}"/>
              </a:ext>
            </a:extLst>
          </p:cNvPr>
          <p:cNvSpPr>
            <a:spLocks noGrp="1"/>
          </p:cNvSpPr>
          <p:nvPr>
            <p:ph idx="1"/>
          </p:nvPr>
        </p:nvSpPr>
        <p:spPr>
          <a:xfrm>
            <a:off x="838200" y="1825625"/>
            <a:ext cx="11168270" cy="4351338"/>
          </a:xfrm>
        </p:spPr>
        <p:txBody>
          <a:bodyPr/>
          <a:lstStyle/>
          <a:p>
            <a:r>
              <a:rPr lang="en-US" sz="4000" dirty="0">
                <a:hlinkClick r:id="rId2"/>
              </a:rPr>
              <a:t>https://www.youtube.com/watch?v=PQqkXg-C9jo</a:t>
            </a:r>
            <a:endParaRPr lang="en-US" sz="4000" dirty="0"/>
          </a:p>
          <a:p>
            <a:endParaRPr lang="en-US" sz="4000" dirty="0"/>
          </a:p>
          <a:p>
            <a:endParaRPr lang="en-US" sz="4000" dirty="0"/>
          </a:p>
        </p:txBody>
      </p:sp>
    </p:spTree>
    <p:extLst>
      <p:ext uri="{BB962C8B-B14F-4D97-AF65-F5344CB8AC3E}">
        <p14:creationId xmlns:p14="http://schemas.microsoft.com/office/powerpoint/2010/main" val="385214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0CA876-F481-DA43-8530-2CA69874E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35729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bird&#10;&#10;Description automatically generated">
            <a:extLst>
              <a:ext uri="{FF2B5EF4-FFF2-40B4-BE49-F238E27FC236}">
                <a16:creationId xmlns:a16="http://schemas.microsoft.com/office/drawing/2014/main" id="{63F04449-FDD3-DA46-B353-EA827C128016}"/>
              </a:ext>
            </a:extLst>
          </p:cNvPr>
          <p:cNvPicPr>
            <a:picLocks noChangeAspect="1"/>
          </p:cNvPicPr>
          <p:nvPr/>
        </p:nvPicPr>
        <p:blipFill rotWithShape="1">
          <a:blip r:embed="rId2">
            <a:extLst>
              <a:ext uri="{28A0092B-C50C-407E-A947-70E740481C1C}">
                <a14:useLocalDpi xmlns:a14="http://schemas.microsoft.com/office/drawing/2010/main" val="0"/>
              </a:ext>
            </a:extLst>
          </a:blip>
          <a:srcRect l="54128" t="6519" r="7966" b="45442"/>
          <a:stretch/>
        </p:blipFill>
        <p:spPr>
          <a:xfrm>
            <a:off x="7904480" y="99854"/>
            <a:ext cx="4104640" cy="3901440"/>
          </a:xfrm>
          <a:prstGeom prst="rect">
            <a:avLst/>
          </a:prstGeom>
        </p:spPr>
      </p:pic>
      <p:sp>
        <p:nvSpPr>
          <p:cNvPr id="2" name="Title 1">
            <a:extLst>
              <a:ext uri="{FF2B5EF4-FFF2-40B4-BE49-F238E27FC236}">
                <a16:creationId xmlns:a16="http://schemas.microsoft.com/office/drawing/2014/main" id="{59EEDAED-9688-0943-8C5F-A284C988BD58}"/>
              </a:ext>
            </a:extLst>
          </p:cNvPr>
          <p:cNvSpPr>
            <a:spLocks noGrp="1"/>
          </p:cNvSpPr>
          <p:nvPr>
            <p:ph type="title"/>
          </p:nvPr>
        </p:nvSpPr>
        <p:spPr>
          <a:xfrm>
            <a:off x="838200" y="365125"/>
            <a:ext cx="9145555" cy="1325563"/>
          </a:xfrm>
          <a:solidFill>
            <a:schemeClr val="bg1"/>
          </a:solidFill>
        </p:spPr>
        <p:txBody>
          <a:bodyPr/>
          <a:lstStyle/>
          <a:p>
            <a:r>
              <a:rPr lang="en-US" sz="6000" dirty="0"/>
              <a:t>Discussion – Agents of Peace</a:t>
            </a:r>
          </a:p>
        </p:txBody>
      </p:sp>
      <p:sp>
        <p:nvSpPr>
          <p:cNvPr id="3" name="Content Placeholder 2">
            <a:extLst>
              <a:ext uri="{FF2B5EF4-FFF2-40B4-BE49-F238E27FC236}">
                <a16:creationId xmlns:a16="http://schemas.microsoft.com/office/drawing/2014/main" id="{0D806A80-A857-7843-9EAE-6AD692AA6ED3}"/>
              </a:ext>
            </a:extLst>
          </p:cNvPr>
          <p:cNvSpPr>
            <a:spLocks noGrp="1"/>
          </p:cNvSpPr>
          <p:nvPr>
            <p:ph idx="1"/>
          </p:nvPr>
        </p:nvSpPr>
        <p:spPr>
          <a:xfrm>
            <a:off x="621296" y="1955958"/>
            <a:ext cx="10073207" cy="4418337"/>
          </a:xfrm>
        </p:spPr>
        <p:txBody>
          <a:bodyPr/>
          <a:lstStyle/>
          <a:p>
            <a:pPr lvl="0"/>
            <a:r>
              <a:rPr lang="en-US" sz="4800" i="1" dirty="0"/>
              <a:t>As a Christian, when have you </a:t>
            </a:r>
            <a:br>
              <a:rPr lang="en-US" sz="4800" i="1" dirty="0"/>
            </a:br>
            <a:r>
              <a:rPr lang="en-US" sz="4800" i="1" dirty="0"/>
              <a:t>experienced </a:t>
            </a:r>
            <a:r>
              <a:rPr lang="en-US" sz="4800" b="1" i="1" dirty="0"/>
              <a:t>fear</a:t>
            </a:r>
            <a:r>
              <a:rPr lang="en-US" sz="4800" i="1" dirty="0"/>
              <a:t>, and how </a:t>
            </a:r>
            <a:br>
              <a:rPr lang="en-US" sz="4800" i="1" dirty="0"/>
            </a:br>
            <a:r>
              <a:rPr lang="en-US" sz="4800" i="1" dirty="0"/>
              <a:t>has it affected you?</a:t>
            </a:r>
          </a:p>
          <a:p>
            <a:pPr lvl="0"/>
            <a:endParaRPr lang="en-CA" sz="4800" i="1" dirty="0"/>
          </a:p>
          <a:p>
            <a:pPr lvl="0"/>
            <a:r>
              <a:rPr lang="en-US" sz="4800" i="1" dirty="0"/>
              <a:t>How have you found </a:t>
            </a:r>
            <a:r>
              <a:rPr lang="en-US" sz="4800" b="1" i="1" dirty="0"/>
              <a:t>peace</a:t>
            </a:r>
            <a:r>
              <a:rPr lang="en-US" sz="4800" i="1" dirty="0"/>
              <a:t>, and how would you </a:t>
            </a:r>
            <a:r>
              <a:rPr lang="en-US" sz="4800" i="1"/>
              <a:t>explain it to others?</a:t>
            </a:r>
            <a:endParaRPr lang="en-US" sz="4400" dirty="0"/>
          </a:p>
        </p:txBody>
      </p:sp>
    </p:spTree>
    <p:extLst>
      <p:ext uri="{BB962C8B-B14F-4D97-AF65-F5344CB8AC3E}">
        <p14:creationId xmlns:p14="http://schemas.microsoft.com/office/powerpoint/2010/main" val="212238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B8BE-245A-8C49-B5E0-5F1EB15E4240}"/>
              </a:ext>
            </a:extLst>
          </p:cNvPr>
          <p:cNvSpPr>
            <a:spLocks noGrp="1"/>
          </p:cNvSpPr>
          <p:nvPr>
            <p:ph type="title"/>
          </p:nvPr>
        </p:nvSpPr>
        <p:spPr/>
        <p:txBody>
          <a:bodyPr/>
          <a:lstStyle/>
          <a:p>
            <a:r>
              <a:rPr lang="en-US" sz="6600" dirty="0"/>
              <a:t>Good, Good, Father</a:t>
            </a:r>
          </a:p>
        </p:txBody>
      </p:sp>
      <p:sp>
        <p:nvSpPr>
          <p:cNvPr id="3" name="Content Placeholder 2">
            <a:extLst>
              <a:ext uri="{FF2B5EF4-FFF2-40B4-BE49-F238E27FC236}">
                <a16:creationId xmlns:a16="http://schemas.microsoft.com/office/drawing/2014/main" id="{8AB41B9D-F468-6446-8BD5-07DC5AF1537D}"/>
              </a:ext>
            </a:extLst>
          </p:cNvPr>
          <p:cNvSpPr>
            <a:spLocks noGrp="1"/>
          </p:cNvSpPr>
          <p:nvPr>
            <p:ph idx="1"/>
          </p:nvPr>
        </p:nvSpPr>
        <p:spPr>
          <a:xfrm>
            <a:off x="838200" y="1825625"/>
            <a:ext cx="11353800" cy="4351338"/>
          </a:xfrm>
        </p:spPr>
        <p:txBody>
          <a:bodyPr/>
          <a:lstStyle/>
          <a:p>
            <a:pPr marL="0" indent="0">
              <a:buNone/>
            </a:pPr>
            <a:r>
              <a:rPr lang="en-US" sz="4000" dirty="0">
                <a:solidFill>
                  <a:srgbClr val="0000FF"/>
                </a:solidFill>
              </a:rPr>
              <a:t>https://</a:t>
            </a:r>
            <a:r>
              <a:rPr lang="en-US" sz="4000" dirty="0" err="1">
                <a:solidFill>
                  <a:srgbClr val="0000FF"/>
                </a:solidFill>
              </a:rPr>
              <a:t>www.youtube.com</a:t>
            </a:r>
            <a:r>
              <a:rPr lang="en-US" sz="4000" dirty="0">
                <a:solidFill>
                  <a:srgbClr val="0000FF"/>
                </a:solidFill>
              </a:rPr>
              <a:t>/</a:t>
            </a:r>
            <a:r>
              <a:rPr lang="en-US" sz="4000" dirty="0" err="1">
                <a:solidFill>
                  <a:srgbClr val="0000FF"/>
                </a:solidFill>
              </a:rPr>
              <a:t>watch?v</a:t>
            </a:r>
            <a:r>
              <a:rPr lang="en-US" sz="4000" dirty="0">
                <a:solidFill>
                  <a:srgbClr val="0000FF"/>
                </a:solidFill>
              </a:rPr>
              <a:t>=lfeZw1ZB_2g</a:t>
            </a:r>
          </a:p>
        </p:txBody>
      </p:sp>
      <p:sp>
        <p:nvSpPr>
          <p:cNvPr id="4" name="TextBox 3">
            <a:extLst>
              <a:ext uri="{FF2B5EF4-FFF2-40B4-BE49-F238E27FC236}">
                <a16:creationId xmlns:a16="http://schemas.microsoft.com/office/drawing/2014/main" id="{15E63F80-1899-1C4E-8D1F-592CF9421219}"/>
              </a:ext>
            </a:extLst>
          </p:cNvPr>
          <p:cNvSpPr txBox="1"/>
          <p:nvPr/>
        </p:nvSpPr>
        <p:spPr>
          <a:xfrm>
            <a:off x="11661913" y="206733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7AA6591E-4F08-DE45-940B-50B846FF9DF2}"/>
              </a:ext>
            </a:extLst>
          </p:cNvPr>
          <p:cNvSpPr txBox="1"/>
          <p:nvPr/>
        </p:nvSpPr>
        <p:spPr>
          <a:xfrm>
            <a:off x="11463131" y="208059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686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around each other&#10;&#10;Description automatically generated">
            <a:extLst>
              <a:ext uri="{FF2B5EF4-FFF2-40B4-BE49-F238E27FC236}">
                <a16:creationId xmlns:a16="http://schemas.microsoft.com/office/drawing/2014/main" id="{5214727E-1E9E-D448-9D59-1BB905A27BEE}"/>
              </a:ext>
            </a:extLst>
          </p:cNvPr>
          <p:cNvPicPr>
            <a:picLocks noChangeAspect="1"/>
          </p:cNvPicPr>
          <p:nvPr/>
        </p:nvPicPr>
        <p:blipFill rotWithShape="1">
          <a:blip r:embed="rId2">
            <a:extLst>
              <a:ext uri="{28A0092B-C50C-407E-A947-70E740481C1C}">
                <a14:useLocalDpi xmlns:a14="http://schemas.microsoft.com/office/drawing/2010/main" val="0"/>
              </a:ext>
            </a:extLst>
          </a:blip>
          <a:srcRect t="10369" b="5361"/>
          <a:stretch/>
        </p:blipFill>
        <p:spPr>
          <a:xfrm>
            <a:off x="0" y="327388"/>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0" y="1618940"/>
            <a:ext cx="5684108" cy="1718183"/>
          </a:xfrm>
          <a:ln>
            <a:solidFill>
              <a:schemeClr val="accent1"/>
            </a:solidFill>
          </a:ln>
        </p:spPr>
        <p:txBody>
          <a:bodyPr>
            <a:normAutofit/>
          </a:bodyPr>
          <a:lstStyle/>
          <a:p>
            <a:pPr algn="ctr"/>
            <a:r>
              <a:rPr lang="en-US" sz="4800" b="1" dirty="0">
                <a:ln>
                  <a:solidFill>
                    <a:schemeClr val="tx1"/>
                  </a:solidFill>
                </a:ln>
                <a:solidFill>
                  <a:schemeClr val="bg1"/>
                </a:solidFill>
                <a:effectLst>
                  <a:glow rad="139700">
                    <a:schemeClr val="tx1">
                      <a:alpha val="80000"/>
                    </a:schemeClr>
                  </a:glow>
                </a:effectLst>
                <a:latin typeface="+mn-lt"/>
              </a:rPr>
              <a:t>Acts:</a:t>
            </a:r>
            <a:br>
              <a:rPr lang="en-US" sz="4800" b="1" dirty="0">
                <a:ln>
                  <a:solidFill>
                    <a:schemeClr val="tx1"/>
                  </a:solidFill>
                </a:ln>
                <a:solidFill>
                  <a:schemeClr val="bg1"/>
                </a:solidFill>
                <a:effectLst>
                  <a:glow rad="139700">
                    <a:schemeClr val="tx1">
                      <a:alpha val="80000"/>
                    </a:schemeClr>
                  </a:glow>
                </a:effectLst>
                <a:latin typeface="+mn-lt"/>
              </a:rPr>
            </a:br>
            <a:r>
              <a:rPr lang="en-US" sz="4800" b="1" i="1" dirty="0">
                <a:ln>
                  <a:solidFill>
                    <a:schemeClr val="tx1"/>
                  </a:solidFill>
                </a:ln>
                <a:solidFill>
                  <a:schemeClr val="bg1"/>
                </a:solidFill>
                <a:effectLst>
                  <a:glow rad="139700">
                    <a:schemeClr val="tx1">
                      <a:alpha val="80000"/>
                    </a:schemeClr>
                  </a:glow>
                </a:effectLst>
                <a:latin typeface="+mn-lt"/>
              </a:rPr>
              <a:t>Becoming the Church</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0" y="3039763"/>
            <a:ext cx="6004673" cy="3818226"/>
          </a:xfrm>
        </p:spPr>
        <p:txBody>
          <a:bodyPr anchor="ctr">
            <a:normAutofit/>
          </a:bodyPr>
          <a:lstStyle/>
          <a:p>
            <a:r>
              <a:rPr lang="en-US" sz="3600" b="1" i="1" dirty="0"/>
              <a:t>Weekly small groups</a:t>
            </a:r>
          </a:p>
          <a:p>
            <a:r>
              <a:rPr lang="en-US" sz="3600" b="1" i="1" dirty="0">
                <a:effectLst/>
              </a:rPr>
              <a:t>Sundays @ Parkdale &amp; Zoom</a:t>
            </a:r>
          </a:p>
          <a:p>
            <a:r>
              <a:rPr lang="en-US" sz="3600" b="1" i="1" dirty="0">
                <a:effectLst/>
              </a:rPr>
              <a:t>Outdoor gatherings</a:t>
            </a:r>
            <a:endParaRPr lang="en-US" i="1" dirty="0">
              <a:effectLst/>
            </a:endParaRPr>
          </a:p>
        </p:txBody>
      </p:sp>
    </p:spTree>
    <p:extLst>
      <p:ext uri="{BB962C8B-B14F-4D97-AF65-F5344CB8AC3E}">
        <p14:creationId xmlns:p14="http://schemas.microsoft.com/office/powerpoint/2010/main" val="357714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5B99-908B-6848-8684-AEBE022A9D33}"/>
              </a:ext>
            </a:extLst>
          </p:cNvPr>
          <p:cNvSpPr>
            <a:spLocks noGrp="1"/>
          </p:cNvSpPr>
          <p:nvPr>
            <p:ph type="title"/>
          </p:nvPr>
        </p:nvSpPr>
        <p:spPr>
          <a:xfrm>
            <a:off x="331304" y="1"/>
            <a:ext cx="5764695" cy="887895"/>
          </a:xfrm>
        </p:spPr>
        <p:txBody>
          <a:bodyPr anchor="b">
            <a:normAutofit/>
          </a:bodyPr>
          <a:lstStyle/>
          <a:p>
            <a:r>
              <a:rPr lang="en-US" sz="5400" b="1" dirty="0">
                <a:solidFill>
                  <a:srgbClr val="0000FF"/>
                </a:solidFill>
              </a:rPr>
              <a:t>Online Connections</a:t>
            </a:r>
          </a:p>
        </p:txBody>
      </p:sp>
      <p:sp>
        <p:nvSpPr>
          <p:cNvPr id="3" name="Content Placeholder 2">
            <a:extLst>
              <a:ext uri="{FF2B5EF4-FFF2-40B4-BE49-F238E27FC236}">
                <a16:creationId xmlns:a16="http://schemas.microsoft.com/office/drawing/2014/main" id="{B468F98E-BFFC-1346-BDE4-6102B391E646}"/>
              </a:ext>
            </a:extLst>
          </p:cNvPr>
          <p:cNvSpPr>
            <a:spLocks noGrp="1"/>
          </p:cNvSpPr>
          <p:nvPr>
            <p:ph idx="1"/>
          </p:nvPr>
        </p:nvSpPr>
        <p:spPr>
          <a:xfrm>
            <a:off x="481013" y="1020416"/>
            <a:ext cx="5485342" cy="5837583"/>
          </a:xfrm>
        </p:spPr>
        <p:txBody>
          <a:bodyPr anchor="t">
            <a:normAutofit fontScale="92500"/>
          </a:bodyPr>
          <a:lstStyle/>
          <a:p>
            <a:pPr marL="0" indent="0">
              <a:buNone/>
            </a:pPr>
            <a:r>
              <a:rPr lang="en-US" sz="3200" b="1" dirty="0"/>
              <a:t>Bible Studies on Zoom/in person</a:t>
            </a:r>
          </a:p>
          <a:p>
            <a:r>
              <a:rPr lang="en-US" sz="3200" i="1" dirty="0"/>
              <a:t>Women on Tuesdays; </a:t>
            </a:r>
            <a:br>
              <a:rPr lang="en-US" sz="3200" i="1" dirty="0"/>
            </a:br>
            <a:r>
              <a:rPr lang="en-US" sz="3200" i="1" dirty="0"/>
              <a:t>Men on Wednesdays</a:t>
            </a:r>
          </a:p>
          <a:p>
            <a:pPr marL="0" indent="0">
              <a:buNone/>
            </a:pPr>
            <a:r>
              <a:rPr lang="en-US" sz="3200" b="1" dirty="0"/>
              <a:t>Sunday Resources</a:t>
            </a:r>
          </a:p>
          <a:p>
            <a:r>
              <a:rPr lang="en-US" sz="3200" i="1" dirty="0"/>
              <a:t>Bulletins, Kids’ activities, Sermons – </a:t>
            </a:r>
            <a:r>
              <a:rPr lang="en-US" sz="3200" i="1" dirty="0" err="1">
                <a:solidFill>
                  <a:srgbClr val="0000FF"/>
                </a:solidFill>
              </a:rPr>
              <a:t>parkdalechurch.ca</a:t>
            </a:r>
            <a:endParaRPr lang="en-US" sz="3200" i="1" dirty="0">
              <a:solidFill>
                <a:srgbClr val="0000FF"/>
              </a:solidFill>
            </a:endParaRPr>
          </a:p>
          <a:p>
            <a:r>
              <a:rPr lang="en-US" sz="3200" i="1" dirty="0"/>
              <a:t>Sermon videos on YouTube channel – </a:t>
            </a:r>
            <a:r>
              <a:rPr lang="en-US" sz="3200" i="1" dirty="0">
                <a:solidFill>
                  <a:srgbClr val="0000FF"/>
                </a:solidFill>
              </a:rPr>
              <a:t>Parkdale EFC</a:t>
            </a:r>
          </a:p>
          <a:p>
            <a:pPr marL="0" indent="0">
              <a:buNone/>
            </a:pPr>
            <a:r>
              <a:rPr lang="en-US" sz="3200" b="1" dirty="0"/>
              <a:t>Giving Opportunities</a:t>
            </a:r>
          </a:p>
          <a:p>
            <a:r>
              <a:rPr lang="en-US" sz="3200" i="1" dirty="0"/>
              <a:t>In-person, on website, </a:t>
            </a:r>
            <a:br>
              <a:rPr lang="en-US" sz="3200" i="1" dirty="0"/>
            </a:br>
            <a:r>
              <a:rPr lang="en-US" sz="3200" i="1" dirty="0"/>
              <a:t>or e-transfer to </a:t>
            </a:r>
            <a:r>
              <a:rPr lang="en-US" sz="3200" i="1" dirty="0">
                <a:solidFill>
                  <a:srgbClr val="0000FF"/>
                </a:solidFill>
                <a:hlinkClick r:id="rId2">
                  <a:extLst>
                    <a:ext uri="{A12FA001-AC4F-418D-AE19-62706E023703}">
                      <ahyp:hlinkClr xmlns:ahyp="http://schemas.microsoft.com/office/drawing/2018/hyperlinkcolor" val="tx"/>
                    </a:ext>
                  </a:extLst>
                </a:hlinkClick>
              </a:rPr>
              <a:t>parkdalechurch@shaw.ca</a:t>
            </a:r>
            <a:r>
              <a:rPr lang="en-US" sz="3200" i="1" dirty="0">
                <a:solidFill>
                  <a:srgbClr val="0000FF"/>
                </a:solidFill>
              </a:rPr>
              <a:t> </a:t>
            </a:r>
          </a:p>
          <a:p>
            <a:endParaRPr lang="en-US" sz="3200" dirty="0"/>
          </a:p>
        </p:txBody>
      </p:sp>
      <p:pic>
        <p:nvPicPr>
          <p:cNvPr id="5" name="Picture 4" descr="A close up of a computer keyboard&#10;&#10;Description automatically generated">
            <a:extLst>
              <a:ext uri="{FF2B5EF4-FFF2-40B4-BE49-F238E27FC236}">
                <a16:creationId xmlns:a16="http://schemas.microsoft.com/office/drawing/2014/main" id="{C6BCC2FD-E5E3-9B43-9283-8E9C5AAD4F2A}"/>
              </a:ext>
            </a:extLst>
          </p:cNvPr>
          <p:cNvPicPr>
            <a:picLocks noChangeAspect="1"/>
          </p:cNvPicPr>
          <p:nvPr/>
        </p:nvPicPr>
        <p:blipFill rotWithShape="1">
          <a:blip r:embed="rId3">
            <a:extLst>
              <a:ext uri="{28A0092B-C50C-407E-A947-70E740481C1C}">
                <a14:useLocalDpi xmlns:a14="http://schemas.microsoft.com/office/drawing/2010/main" val="0"/>
              </a:ext>
            </a:extLst>
          </a:blip>
          <a:srcRect l="24388" r="37703" b="-1"/>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196886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ake sitting on top of a picnic table&#10;&#10;Description automatically generated">
            <a:extLst>
              <a:ext uri="{FF2B5EF4-FFF2-40B4-BE49-F238E27FC236}">
                <a16:creationId xmlns:a16="http://schemas.microsoft.com/office/drawing/2014/main" id="{BBFB88D1-7AC8-6B4C-B109-67437F8CAA88}"/>
              </a:ext>
            </a:extLst>
          </p:cNvPr>
          <p:cNvPicPr>
            <a:picLocks noChangeAspect="1"/>
          </p:cNvPicPr>
          <p:nvPr/>
        </p:nvPicPr>
        <p:blipFill rotWithShape="1">
          <a:blip r:embed="rId2">
            <a:extLst>
              <a:ext uri="{28A0092B-C50C-407E-A947-70E740481C1C}">
                <a14:useLocalDpi xmlns:a14="http://schemas.microsoft.com/office/drawing/2010/main" val="0"/>
              </a:ext>
            </a:extLst>
          </a:blip>
          <a:srcRect t="22512" r="9091" b="879"/>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EAE6B-F145-DE4A-902D-0F6B642D794B}"/>
              </a:ext>
            </a:extLst>
          </p:cNvPr>
          <p:cNvSpPr>
            <a:spLocks noGrp="1"/>
          </p:cNvSpPr>
          <p:nvPr>
            <p:ph type="title"/>
          </p:nvPr>
        </p:nvSpPr>
        <p:spPr>
          <a:xfrm>
            <a:off x="520240" y="365486"/>
            <a:ext cx="4292643" cy="1043409"/>
          </a:xfrm>
        </p:spPr>
        <p:txBody>
          <a:bodyPr>
            <a:normAutofit/>
          </a:bodyPr>
          <a:lstStyle/>
          <a:p>
            <a:r>
              <a:rPr lang="en-US" sz="5400" b="1" dirty="0"/>
              <a:t>Sunday, July 5</a:t>
            </a:r>
          </a:p>
        </p:txBody>
      </p:sp>
      <p:sp>
        <p:nvSpPr>
          <p:cNvPr id="3" name="Content Placeholder 2">
            <a:extLst>
              <a:ext uri="{FF2B5EF4-FFF2-40B4-BE49-F238E27FC236}">
                <a16:creationId xmlns:a16="http://schemas.microsoft.com/office/drawing/2014/main" id="{B33FCB92-E8F1-9C40-B7EF-49DE69C8B8B3}"/>
              </a:ext>
            </a:extLst>
          </p:cNvPr>
          <p:cNvSpPr>
            <a:spLocks noGrp="1"/>
          </p:cNvSpPr>
          <p:nvPr>
            <p:ph idx="1"/>
          </p:nvPr>
        </p:nvSpPr>
        <p:spPr>
          <a:xfrm>
            <a:off x="520241" y="1408895"/>
            <a:ext cx="4292643" cy="3852217"/>
          </a:xfrm>
        </p:spPr>
        <p:txBody>
          <a:bodyPr anchor="t">
            <a:normAutofit/>
          </a:bodyPr>
          <a:lstStyle/>
          <a:p>
            <a:r>
              <a:rPr lang="en-US" sz="3600" dirty="0"/>
              <a:t>Sunday </a:t>
            </a:r>
            <a:r>
              <a:rPr lang="en-US" sz="3600" b="1" dirty="0"/>
              <a:t>service</a:t>
            </a:r>
            <a:r>
              <a:rPr lang="en-US" sz="3600" dirty="0"/>
              <a:t> </a:t>
            </a:r>
            <a:br>
              <a:rPr lang="en-US" sz="3600" dirty="0"/>
            </a:br>
            <a:r>
              <a:rPr lang="en-US" sz="3600" dirty="0"/>
              <a:t>with Communion</a:t>
            </a:r>
          </a:p>
          <a:p>
            <a:r>
              <a:rPr lang="en-US" sz="3600" dirty="0"/>
              <a:t>Outdoor </a:t>
            </a:r>
            <a:r>
              <a:rPr lang="en-US" sz="3600" b="1" dirty="0"/>
              <a:t>picnic</a:t>
            </a:r>
            <a:r>
              <a:rPr lang="en-US" sz="3600" dirty="0"/>
              <a:t> afterward </a:t>
            </a:r>
            <a:br>
              <a:rPr lang="en-US" sz="3600" dirty="0"/>
            </a:br>
            <a:r>
              <a:rPr lang="en-US" sz="3600" dirty="0"/>
              <a:t>(</a:t>
            </a:r>
            <a:r>
              <a:rPr lang="en-US" sz="3600" i="1" dirty="0"/>
              <a:t>bring own food</a:t>
            </a:r>
            <a:r>
              <a:rPr lang="en-US" sz="3600" dirty="0"/>
              <a:t>)</a:t>
            </a:r>
          </a:p>
          <a:p>
            <a:r>
              <a:rPr lang="en-US" sz="3600" dirty="0"/>
              <a:t>COBS bread available!</a:t>
            </a:r>
          </a:p>
        </p:txBody>
      </p:sp>
    </p:spTree>
    <p:extLst>
      <p:ext uri="{BB962C8B-B14F-4D97-AF65-F5344CB8AC3E}">
        <p14:creationId xmlns:p14="http://schemas.microsoft.com/office/powerpoint/2010/main" val="408273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t a picnic table&#10;&#10;Description automatically generated">
            <a:extLst>
              <a:ext uri="{FF2B5EF4-FFF2-40B4-BE49-F238E27FC236}">
                <a16:creationId xmlns:a16="http://schemas.microsoft.com/office/drawing/2014/main" id="{1D903815-20CA-324B-8017-45D46D9DB690}"/>
              </a:ext>
            </a:extLst>
          </p:cNvPr>
          <p:cNvPicPr>
            <a:picLocks noChangeAspect="1"/>
          </p:cNvPicPr>
          <p:nvPr/>
        </p:nvPicPr>
        <p:blipFill rotWithShape="1">
          <a:blip r:embed="rId2">
            <a:extLst>
              <a:ext uri="{28A0092B-C50C-407E-A947-70E740481C1C}">
                <a14:useLocalDpi xmlns:a14="http://schemas.microsoft.com/office/drawing/2010/main" val="0"/>
              </a:ext>
            </a:extLst>
          </a:blip>
          <a:srcRect l="22288" r="8577" b="-1"/>
          <a:stretch/>
        </p:blipFill>
        <p:spPr>
          <a:xfrm>
            <a:off x="321731" y="321732"/>
            <a:ext cx="5728548" cy="6214533"/>
          </a:xfrm>
          <a:prstGeom prst="rect">
            <a:avLst/>
          </a:prstGeom>
        </p:spPr>
      </p:pic>
      <p:pic>
        <p:nvPicPr>
          <p:cNvPr id="7" name="Picture 6" descr="A group of people standing in front of a crowd&#10;&#10;Description automatically generated">
            <a:extLst>
              <a:ext uri="{FF2B5EF4-FFF2-40B4-BE49-F238E27FC236}">
                <a16:creationId xmlns:a16="http://schemas.microsoft.com/office/drawing/2014/main" id="{AAE56D3A-D4F3-0043-8341-A36319DE3101}"/>
              </a:ext>
            </a:extLst>
          </p:cNvPr>
          <p:cNvPicPr>
            <a:picLocks noChangeAspect="1"/>
          </p:cNvPicPr>
          <p:nvPr/>
        </p:nvPicPr>
        <p:blipFill rotWithShape="1">
          <a:blip r:embed="rId3">
            <a:extLst>
              <a:ext uri="{28A0092B-C50C-407E-A947-70E740481C1C}">
                <a14:useLocalDpi xmlns:a14="http://schemas.microsoft.com/office/drawing/2010/main" val="0"/>
              </a:ext>
            </a:extLst>
          </a:blip>
          <a:srcRect l="12019" r="18848" b="2"/>
          <a:stretch/>
        </p:blipFill>
        <p:spPr>
          <a:xfrm>
            <a:off x="6141721" y="321732"/>
            <a:ext cx="5728547" cy="6214533"/>
          </a:xfrm>
          <a:prstGeom prst="rect">
            <a:avLst/>
          </a:prstGeom>
        </p:spPr>
      </p:pic>
    </p:spTree>
    <p:extLst>
      <p:ext uri="{BB962C8B-B14F-4D97-AF65-F5344CB8AC3E}">
        <p14:creationId xmlns:p14="http://schemas.microsoft.com/office/powerpoint/2010/main" val="290391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9" y="0"/>
            <a:ext cx="10668350" cy="6867750"/>
          </a:xfrm>
          <a:prstGeom prst="rect">
            <a:avLst/>
          </a:prstGeom>
        </p:spPr>
      </p:pic>
    </p:spTree>
    <p:extLst>
      <p:ext uri="{BB962C8B-B14F-4D97-AF65-F5344CB8AC3E}">
        <p14:creationId xmlns:p14="http://schemas.microsoft.com/office/powerpoint/2010/main" val="401993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Rectangle 13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18" name="Group 13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1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3314" name="Title 1"/>
          <p:cNvSpPr>
            <a:spLocks noGrp="1"/>
          </p:cNvSpPr>
          <p:nvPr>
            <p:ph type="title"/>
          </p:nvPr>
        </p:nvSpPr>
        <p:spPr>
          <a:xfrm>
            <a:off x="356127" y="5058957"/>
            <a:ext cx="11377612" cy="1810251"/>
          </a:xfrm>
        </p:spPr>
        <p:txBody>
          <a:bodyPr vert="horz" lIns="91440" tIns="45720" rIns="91440" bIns="45720" rtlCol="0" anchor="ctr">
            <a:noAutofit/>
          </a:bodyPr>
          <a:lstStyle/>
          <a:p>
            <a:pPr algn="ctr" eaLnBrk="1" hangingPunct="1">
              <a:defRPr/>
            </a:pPr>
            <a:r>
              <a:rPr lang="en-US" altLang="en-US" sz="4800" b="1" kern="1200" dirty="0">
                <a:solidFill>
                  <a:schemeClr val="bg1"/>
                </a:solidFill>
                <a:effectLst>
                  <a:glow>
                    <a:schemeClr val="bg1"/>
                  </a:glow>
                  <a:outerShdw blurRad="38100" dist="38100" dir="2700000" algn="tl">
                    <a:schemeClr val="tx1"/>
                  </a:outerShdw>
                </a:effectLst>
                <a:latin typeface="+mn-lt"/>
                <a:ea typeface="+mj-ea"/>
                <a:cs typeface="+mj-cs"/>
              </a:rPr>
              <a:t>Kids’ Minute:</a:t>
            </a:r>
            <a:br>
              <a:rPr lang="en-US" altLang="en-US" sz="4000" b="1" kern="1200" dirty="0">
                <a:solidFill>
                  <a:schemeClr val="bg1"/>
                </a:solidFill>
                <a:effectLst>
                  <a:glow>
                    <a:schemeClr val="bg1"/>
                  </a:glow>
                  <a:outerShdw blurRad="38100" dist="38100" dir="2700000" algn="tl">
                    <a:schemeClr val="tx1"/>
                  </a:outerShdw>
                </a:effectLst>
                <a:latin typeface="+mn-lt"/>
                <a:ea typeface="+mj-ea"/>
                <a:cs typeface="+mj-cs"/>
              </a:rPr>
            </a:br>
            <a:r>
              <a:rPr lang="en-US" altLang="en-US" b="1" i="1" dirty="0">
                <a:solidFill>
                  <a:schemeClr val="accent1">
                    <a:lumMod val="60000"/>
                    <a:lumOff val="40000"/>
                  </a:schemeClr>
                </a:solidFill>
                <a:effectLst>
                  <a:glow>
                    <a:schemeClr val="bg1"/>
                  </a:glow>
                  <a:outerShdw blurRad="38100" dist="38100" dir="2700000" algn="tl">
                    <a:schemeClr val="tx1"/>
                  </a:outerShdw>
                </a:effectLst>
                <a:latin typeface="+mn-lt"/>
              </a:rPr>
              <a:t>Find the activity sheet on the website!</a:t>
            </a:r>
            <a:endParaRPr lang="en-US" altLang="en-US" sz="4000" b="1" i="1" kern="1200" dirty="0">
              <a:solidFill>
                <a:schemeClr val="bg1"/>
              </a:solidFill>
              <a:effectLst>
                <a:glow>
                  <a:schemeClr val="bg1"/>
                </a:glow>
                <a:outerShdw blurRad="38100" dist="38100" dir="2700000" algn="tl">
                  <a:schemeClr val="tx1"/>
                </a:outerShdw>
              </a:effectLst>
              <a:latin typeface="+mn-lt"/>
              <a:ea typeface="+mj-ea"/>
              <a:cs typeface="+mj-cs"/>
            </a:endParaRPr>
          </a:p>
        </p:txBody>
      </p:sp>
      <p:sp>
        <p:nvSpPr>
          <p:cNvPr id="159" name="Freeform: Shape 158">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pic>
        <p:nvPicPr>
          <p:cNvPr id="9220" name="Picture 9" descr="Image result for kids jesu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3467" y="1003960"/>
            <a:ext cx="10914060" cy="311050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1005</Words>
  <Application>Microsoft Macintosh PowerPoint</Application>
  <PresentationFormat>Widescreen</PresentationFormat>
  <Paragraphs>60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PowerPoint Presentation</vt:lpstr>
      <vt:lpstr>1 John 3</vt:lpstr>
      <vt:lpstr>Good, Good, Father</vt:lpstr>
      <vt:lpstr>Acts: Becoming the Church</vt:lpstr>
      <vt:lpstr>Online Connections</vt:lpstr>
      <vt:lpstr>Sunday, July 5</vt:lpstr>
      <vt:lpstr>PowerPoint Presentation</vt:lpstr>
      <vt:lpstr>PowerPoint Presentation</vt:lpstr>
      <vt:lpstr>Kids’ Minute: Find the activity sheet on the website!</vt:lpstr>
      <vt:lpstr>1 John 4</vt:lpstr>
      <vt:lpstr>Whom Shall I Fear?</vt:lpstr>
      <vt:lpstr>Modeling from April 17, announced May 4</vt:lpstr>
      <vt:lpstr>PowerPoint Presentation</vt:lpstr>
      <vt:lpstr>Breakout Question</vt:lpstr>
      <vt:lpstr>Acts 5:12-16</vt:lpstr>
      <vt:lpstr>Acts 5:17-20</vt:lpstr>
      <vt:lpstr>Acts 5</vt:lpstr>
      <vt:lpstr>Acts 5:21-24</vt:lpstr>
      <vt:lpstr>Acts 5:21-24</vt:lpstr>
      <vt:lpstr>Acts 5:29-32</vt:lpstr>
      <vt:lpstr>Acts 5</vt:lpstr>
      <vt:lpstr>No Longer Slaves</vt:lpstr>
      <vt:lpstr>PowerPoint Presentation</vt:lpstr>
      <vt:lpstr>Discussion – Agents of Peace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Tim</dc:creator>
  <cp:lastModifiedBy>Tim Tim</cp:lastModifiedBy>
  <cp:revision>4</cp:revision>
  <dcterms:created xsi:type="dcterms:W3CDTF">2020-06-20T19:52:17Z</dcterms:created>
  <dcterms:modified xsi:type="dcterms:W3CDTF">2020-06-20T19:56:03Z</dcterms:modified>
</cp:coreProperties>
</file>