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842" r:id="rId1"/>
  </p:sldMasterIdLst>
  <p:notesMasterIdLst>
    <p:notesMasterId r:id="rId23"/>
  </p:notesMasterIdLst>
  <p:sldIdLst>
    <p:sldId id="1105" r:id="rId2"/>
    <p:sldId id="2919" r:id="rId3"/>
    <p:sldId id="3162" r:id="rId4"/>
    <p:sldId id="3029" r:id="rId5"/>
    <p:sldId id="3191" r:id="rId6"/>
    <p:sldId id="3189" r:id="rId7"/>
    <p:sldId id="2276" r:id="rId8"/>
    <p:sldId id="1767" r:id="rId9"/>
    <p:sldId id="3186" r:id="rId10"/>
    <p:sldId id="256" r:id="rId11"/>
    <p:sldId id="266" r:id="rId12"/>
    <p:sldId id="3190" r:id="rId13"/>
    <p:sldId id="258" r:id="rId14"/>
    <p:sldId id="270" r:id="rId15"/>
    <p:sldId id="260" r:id="rId16"/>
    <p:sldId id="269" r:id="rId17"/>
    <p:sldId id="262" r:id="rId18"/>
    <p:sldId id="263" r:id="rId19"/>
    <p:sldId id="265" r:id="rId20"/>
    <p:sldId id="267" r:id="rId21"/>
    <p:sldId id="3043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F0FE668-9D6D-4A99-9E97-636FFE5B8482}">
          <p14:sldIdLst>
            <p14:sldId id="1105"/>
            <p14:sldId id="2919"/>
            <p14:sldId id="3162"/>
            <p14:sldId id="3029"/>
            <p14:sldId id="3191"/>
            <p14:sldId id="3189"/>
            <p14:sldId id="2276"/>
            <p14:sldId id="1767"/>
            <p14:sldId id="3186"/>
            <p14:sldId id="256"/>
            <p14:sldId id="266"/>
            <p14:sldId id="3190"/>
            <p14:sldId id="258"/>
            <p14:sldId id="270"/>
            <p14:sldId id="260"/>
            <p14:sldId id="269"/>
            <p14:sldId id="262"/>
            <p14:sldId id="263"/>
            <p14:sldId id="265"/>
            <p14:sldId id="267"/>
            <p14:sldId id="304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0000CC"/>
    <a:srgbClr val="FFFF66"/>
    <a:srgbClr val="FFFF99"/>
    <a:srgbClr val="99FF33"/>
    <a:srgbClr val="FF7C80"/>
    <a:srgbClr val="CC3300"/>
    <a:srgbClr val="CC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D856EF-B78F-405A-B784-C7178C688D94}" v="3" dt="2026-06-09T18:02:22.8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71" autoAdjust="0"/>
    <p:restoredTop sz="94703"/>
  </p:normalViewPr>
  <p:slideViewPr>
    <p:cSldViewPr snapToGrid="0">
      <p:cViewPr varScale="1">
        <p:scale>
          <a:sx n="67" d="100"/>
          <a:sy n="67" d="100"/>
        </p:scale>
        <p:origin x="16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A6B5AF-A09C-4734-940F-D6124C10BE8E}" type="datetimeFigureOut">
              <a:rPr lang="en-US" smtClean="0"/>
              <a:t>6/14/2026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F32AE-D9DE-49CF-8CF6-952E14AE9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589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CBC4DB-B343-4E6A-BC15-18FA492B3432}" type="datetimeFigureOut">
              <a:rPr lang="en-CA" altLang="en-US" smtClean="0"/>
              <a:pPr>
                <a:defRPr/>
              </a:pPr>
              <a:t>2026-06-14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C32D82-C2EA-4312-9D0D-59B09351DB81}" type="slidenum">
              <a:rPr lang="en-CA" altLang="en-US" smtClean="0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199452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30C356-C117-46A1-A20D-73CC945ABB6E}" type="datetimeFigureOut">
              <a:rPr lang="en-CA" altLang="en-US" smtClean="0"/>
              <a:pPr>
                <a:defRPr/>
              </a:pPr>
              <a:t>2026-06-14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5867F8-014F-4EB1-82D9-C2227E194899}" type="slidenum">
              <a:rPr lang="en-CA" altLang="en-US" smtClean="0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333696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0EA439-42D6-4142-A99C-B3580AC11904}" type="datetimeFigureOut">
              <a:rPr lang="en-CA" altLang="en-US" smtClean="0"/>
              <a:pPr>
                <a:defRPr/>
              </a:pPr>
              <a:t>2026-06-14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940109-88BC-4319-9E8C-EC3A6179F55C}" type="slidenum">
              <a:rPr lang="en-CA" altLang="en-US" smtClean="0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708479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0795E8-1E36-4094-BC2C-724E3CD320CF}" type="datetimeFigureOut">
              <a:rPr lang="en-CA" altLang="en-US" smtClean="0"/>
              <a:pPr>
                <a:defRPr/>
              </a:pPr>
              <a:t>2026-06-14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81394E-98D0-4FD5-8862-0B724F4982E8}" type="slidenum">
              <a:rPr lang="en-CA" altLang="en-US" smtClean="0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371329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ED4B38-24CB-4C4E-BAAA-8D1FA5AC848E}" type="datetimeFigureOut">
              <a:rPr lang="en-CA" altLang="en-US" smtClean="0"/>
              <a:pPr>
                <a:defRPr/>
              </a:pPr>
              <a:t>2026-06-14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BDE54F-1978-4A07-9D14-A0981DFDE18D}" type="slidenum">
              <a:rPr lang="en-CA" altLang="en-US" smtClean="0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330123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E871EC-44FC-4987-84FB-FFDFD3C77E5A}" type="datetimeFigureOut">
              <a:rPr lang="en-CA" altLang="en-US" smtClean="0"/>
              <a:pPr>
                <a:defRPr/>
              </a:pPr>
              <a:t>2026-06-14</a:t>
            </a:fld>
            <a:endParaRPr lang="en-CA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A3CF0F-2CF2-43E6-A453-8930888F90BA}" type="slidenum">
              <a:rPr lang="en-CA" altLang="en-US" smtClean="0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284705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B26E82-347E-49BB-B61A-7A1D092AD264}" type="datetimeFigureOut">
              <a:rPr lang="en-CA" altLang="en-US" smtClean="0"/>
              <a:pPr>
                <a:defRPr/>
              </a:pPr>
              <a:t>2026-06-14</a:t>
            </a:fld>
            <a:endParaRPr lang="en-CA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3431DB-1039-4609-8F7C-DD3BC5C3CD9B}" type="slidenum">
              <a:rPr lang="en-CA" altLang="en-US" smtClean="0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139016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DFFE19-51EF-41B1-8FF7-0E001548C8F7}" type="datetimeFigureOut">
              <a:rPr lang="en-CA" altLang="en-US" smtClean="0"/>
              <a:pPr>
                <a:defRPr/>
              </a:pPr>
              <a:t>2026-06-14</a:t>
            </a:fld>
            <a:endParaRPr lang="en-CA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26C4AA-B5BF-492D-A3FA-5A89ED809866}" type="slidenum">
              <a:rPr lang="en-CA" altLang="en-US" smtClean="0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976827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DFF7B4-0059-4B2F-9282-1042A70CC55C}" type="datetimeFigureOut">
              <a:rPr lang="en-CA" altLang="en-US" smtClean="0"/>
              <a:pPr>
                <a:defRPr/>
              </a:pPr>
              <a:t>2026-06-14</a:t>
            </a:fld>
            <a:endParaRPr lang="en-CA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FAE58A-7D94-4DDB-883A-1825DB47E067}" type="slidenum">
              <a:rPr lang="en-CA" altLang="en-US" smtClean="0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88786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C8DB42-D5B9-4EC8-A4B4-73272184BBA2}" type="datetimeFigureOut">
              <a:rPr lang="en-CA" altLang="en-US" smtClean="0"/>
              <a:pPr>
                <a:defRPr/>
              </a:pPr>
              <a:t>2026-06-14</a:t>
            </a:fld>
            <a:endParaRPr lang="en-CA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D4FC2-D5C8-4701-841E-4C2E3DE1FCC5}" type="slidenum">
              <a:rPr lang="en-CA" altLang="en-US" smtClean="0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175028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621F24-8FBB-4562-8AAB-D9AB65CE5603}" type="datetimeFigureOut">
              <a:rPr lang="en-CA" altLang="en-US" smtClean="0"/>
              <a:pPr>
                <a:defRPr/>
              </a:pPr>
              <a:t>2026-06-14</a:t>
            </a:fld>
            <a:endParaRPr lang="en-CA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F743FA-706B-4564-8FBF-CC233582220C}" type="slidenum">
              <a:rPr lang="en-CA" altLang="en-US" smtClean="0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545268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26E086E-5287-44EC-9CDF-00DFDA21409C}" type="datetimeFigureOut">
              <a:rPr lang="en-CA" altLang="en-US" smtClean="0"/>
              <a:pPr>
                <a:defRPr/>
              </a:pPr>
              <a:t>2026-06-14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EC357F1-97F9-46F3-B5AB-A54B7356E48F}" type="slidenum">
              <a:rPr lang="en-CA" altLang="en-US" smtClean="0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391757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843" r:id="rId1"/>
    <p:sldLayoutId id="2147486844" r:id="rId2"/>
    <p:sldLayoutId id="2147486845" r:id="rId3"/>
    <p:sldLayoutId id="2147486846" r:id="rId4"/>
    <p:sldLayoutId id="2147486847" r:id="rId5"/>
    <p:sldLayoutId id="2147486848" r:id="rId6"/>
    <p:sldLayoutId id="2147486849" r:id="rId7"/>
    <p:sldLayoutId id="2147486850" r:id="rId8"/>
    <p:sldLayoutId id="2147486851" r:id="rId9"/>
    <p:sldLayoutId id="2147486852" r:id="rId10"/>
    <p:sldLayoutId id="214748685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vimeo.com/1189519521/c472b4f86f?share=copy&amp;fl=sv&amp;fe=ci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8460" y="5075339"/>
            <a:ext cx="6858000" cy="96797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CA" altLang="en-US" sz="45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June 14, 2026</a:t>
            </a:r>
          </a:p>
        </p:txBody>
      </p:sp>
      <p:pic>
        <p:nvPicPr>
          <p:cNvPr id="2051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88" y="880640"/>
            <a:ext cx="8551572" cy="3992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9B946-8545-D24A-09BC-56A1C30531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9433" y="1408579"/>
            <a:ext cx="8475260" cy="1839587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anchor="b">
            <a:noAutofit/>
          </a:bodyPr>
          <a:lstStyle/>
          <a:p>
            <a:r>
              <a:rPr lang="en-CA" sz="7200" dirty="0"/>
              <a:t>Jesus</a:t>
            </a:r>
            <a:r>
              <a:rPr lang="en-CA" sz="4400" dirty="0"/>
              <a:t> </a:t>
            </a:r>
            <a:r>
              <a:rPr lang="en-CA" sz="7200" dirty="0"/>
              <a:t>is Calling!</a:t>
            </a:r>
            <a:br>
              <a:rPr lang="en-CA" sz="4400" dirty="0"/>
            </a:br>
            <a:r>
              <a:rPr lang="en-CA" sz="3200" i="1" dirty="0"/>
              <a:t>How to interact with Jesus and change your life!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2636E9-9115-54EF-6B99-C79776EA68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3012" y="4510368"/>
            <a:ext cx="7504463" cy="1093694"/>
          </a:xfrm>
        </p:spPr>
        <p:txBody>
          <a:bodyPr anchor="ctr">
            <a:normAutofit/>
          </a:bodyPr>
          <a:lstStyle/>
          <a:p>
            <a:r>
              <a:rPr lang="en-US" sz="4000" b="1" dirty="0"/>
              <a:t>Scripture: John 10: 1-10</a:t>
            </a:r>
            <a:endParaRPr lang="en-CA" sz="4000" b="1" dirty="0"/>
          </a:p>
        </p:txBody>
      </p:sp>
    </p:spTree>
    <p:extLst>
      <p:ext uri="{BB962C8B-B14F-4D97-AF65-F5344CB8AC3E}">
        <p14:creationId xmlns:p14="http://schemas.microsoft.com/office/powerpoint/2010/main" val="301609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8DA08B-7C27-DF1C-3DF2-286944F3D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1D1312C-36B8-DF61-31D2-14FABA0C1EDB}"/>
              </a:ext>
            </a:extLst>
          </p:cNvPr>
          <p:cNvSpPr txBox="1"/>
          <p:nvPr/>
        </p:nvSpPr>
        <p:spPr>
          <a:xfrm>
            <a:off x="69396" y="61268"/>
            <a:ext cx="9074604" cy="67610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CA" sz="2900" b="1" u="sng" kern="100">
                <a:solidFill>
                  <a:srgbClr val="000000"/>
                </a:solidFill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John 10:1-6: </a:t>
            </a:r>
            <a:r>
              <a:rPr lang="en-CA" sz="2900" b="1" u="sng" kern="100" dirty="0">
                <a:solidFill>
                  <a:srgbClr val="000000"/>
                </a:solidFill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“</a:t>
            </a:r>
            <a:r>
              <a:rPr lang="en-CA" sz="2900" i="1" u="sng" kern="100" dirty="0">
                <a:solidFill>
                  <a:srgbClr val="000000"/>
                </a:solidFill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Very truly I tell you Pharisees, </a:t>
            </a:r>
            <a:br>
              <a:rPr lang="en-CA" sz="2900" i="1" u="sng" kern="100" dirty="0">
                <a:solidFill>
                  <a:srgbClr val="000000"/>
                </a:solidFill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en-CA" sz="2900" i="1" u="sng" kern="100" dirty="0">
                <a:solidFill>
                  <a:srgbClr val="000000"/>
                </a:solidFill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anyone who does not enter the sheep pen by the gate, but climbs in by some other way, is a thief and a robber. </a:t>
            </a:r>
            <a:r>
              <a:rPr lang="en-CA" sz="2900" i="1" u="sng" kern="100" baseline="30000" dirty="0">
                <a:solidFill>
                  <a:srgbClr val="000000"/>
                </a:solidFill>
                <a:highlight>
                  <a:srgbClr val="00FFFF"/>
                </a:highlight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2 </a:t>
            </a:r>
            <a:r>
              <a:rPr lang="en-CA" sz="2900" i="1" u="sng" kern="100" dirty="0">
                <a:solidFill>
                  <a:srgbClr val="000000"/>
                </a:solidFill>
                <a:highlight>
                  <a:srgbClr val="00FFFF"/>
                </a:highlight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one who enters by the gate is the shepherd of the sheep. </a:t>
            </a:r>
            <a:r>
              <a:rPr lang="en-CA" sz="2900" i="1" u="sng" kern="100" baseline="30000" dirty="0">
                <a:solidFill>
                  <a:srgbClr val="000000"/>
                </a:solidFill>
                <a:highlight>
                  <a:srgbClr val="00FFFF"/>
                </a:highlight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3 </a:t>
            </a:r>
            <a:r>
              <a:rPr lang="en-CA" sz="2900" i="1" u="sng" kern="100" dirty="0">
                <a:solidFill>
                  <a:srgbClr val="000000"/>
                </a:solidFill>
                <a:highlight>
                  <a:srgbClr val="00FFFF"/>
                </a:highlight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gatekeeper opens the gate for him, and the sheep listen to his voice. He calls his own sheep by name and leads them out. </a:t>
            </a:r>
            <a:r>
              <a:rPr lang="en-CA" sz="2900" i="1" u="sng" kern="100" baseline="30000" dirty="0">
                <a:solidFill>
                  <a:srgbClr val="000000"/>
                </a:solidFill>
                <a:highlight>
                  <a:srgbClr val="00FFFF"/>
                </a:highlight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4 </a:t>
            </a:r>
            <a:r>
              <a:rPr lang="en-CA" sz="2900" i="1" u="sng" kern="100" dirty="0">
                <a:solidFill>
                  <a:srgbClr val="000000"/>
                </a:solidFill>
                <a:highlight>
                  <a:srgbClr val="00FFFF"/>
                </a:highlight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When he has brought out all his own, he goes on ahead of them, and his sheep follow him because they know his voice. </a:t>
            </a:r>
            <a:br>
              <a:rPr lang="en-CA" sz="2900" i="1" u="sng" kern="100" dirty="0">
                <a:solidFill>
                  <a:srgbClr val="000000"/>
                </a:solidFill>
                <a:highlight>
                  <a:srgbClr val="00FFFF"/>
                </a:highlight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en-CA" sz="2900" i="1" u="sng" kern="100" baseline="30000" dirty="0">
                <a:solidFill>
                  <a:srgbClr val="000000"/>
                </a:solidFill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5 </a:t>
            </a:r>
            <a:r>
              <a:rPr lang="en-CA" sz="2900" i="1" u="sng" kern="100" dirty="0">
                <a:solidFill>
                  <a:srgbClr val="000000"/>
                </a:solidFill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But they will never follow a stranger; in fact, they will run away from him because they do not recognize a stranger’s voice.” </a:t>
            </a:r>
            <a:r>
              <a:rPr lang="en-CA" sz="2900" i="1" u="sng" kern="100" baseline="30000" dirty="0">
                <a:solidFill>
                  <a:srgbClr val="000000"/>
                </a:solidFill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6 </a:t>
            </a:r>
            <a:r>
              <a:rPr lang="en-CA" sz="2900" i="1" u="sng" kern="100" dirty="0">
                <a:solidFill>
                  <a:srgbClr val="000000"/>
                </a:solidFill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Jesus used this figure of speech, but the Pharisees did not understand what he was telling them.</a:t>
            </a:r>
          </a:p>
        </p:txBody>
      </p:sp>
    </p:spTree>
    <p:extLst>
      <p:ext uri="{BB962C8B-B14F-4D97-AF65-F5344CB8AC3E}">
        <p14:creationId xmlns:p14="http://schemas.microsoft.com/office/powerpoint/2010/main" val="321657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CE862B-89F4-7A98-07AD-646DD4D191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25FC98-FBB1-282F-7077-DAD3CCBBD61A}"/>
              </a:ext>
            </a:extLst>
          </p:cNvPr>
          <p:cNvSpPr txBox="1"/>
          <p:nvPr/>
        </p:nvSpPr>
        <p:spPr>
          <a:xfrm>
            <a:off x="69396" y="61268"/>
            <a:ext cx="9005207" cy="6669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CA" sz="3600" b="1" u="sng" kern="100" dirty="0">
                <a:solidFill>
                  <a:srgbClr val="000000"/>
                </a:solidFill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John 10: 7-10: 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CA" sz="3600" i="1" u="sng" kern="100" baseline="30000" dirty="0">
                <a:solidFill>
                  <a:srgbClr val="000000"/>
                </a:solidFill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7 </a:t>
            </a:r>
            <a:r>
              <a:rPr lang="en-CA" sz="3600" i="1" u="sng" kern="100" dirty="0">
                <a:solidFill>
                  <a:srgbClr val="000000"/>
                </a:solidFill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Therefore Jesus said again, “Very truly I tell you, I am the gate for the sheep. </a:t>
            </a:r>
            <a:r>
              <a:rPr lang="en-CA" sz="3600" i="1" u="sng" kern="100" baseline="30000" dirty="0">
                <a:solidFill>
                  <a:srgbClr val="000000"/>
                </a:solidFill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8 </a:t>
            </a:r>
            <a:r>
              <a:rPr lang="en-CA" sz="3600" i="1" u="sng" kern="100" dirty="0">
                <a:solidFill>
                  <a:srgbClr val="000000"/>
                </a:solidFill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All who have come before me are thieves and robbers, but the sheep have not listened to them. </a:t>
            </a:r>
            <a:r>
              <a:rPr lang="en-CA" sz="3600" i="1" u="sng" kern="100" baseline="30000" dirty="0">
                <a:solidFill>
                  <a:srgbClr val="000000"/>
                </a:solidFill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9 </a:t>
            </a:r>
            <a:r>
              <a:rPr lang="en-CA" sz="3600" i="1" u="sng" kern="100" dirty="0">
                <a:solidFill>
                  <a:srgbClr val="000000"/>
                </a:solidFill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 am the gate; whoever enters through me will be saved.</a:t>
            </a:r>
            <a:r>
              <a:rPr lang="en-CA" sz="3600" i="1" u="sng" kern="100" baseline="30000" dirty="0">
                <a:solidFill>
                  <a:srgbClr val="000000"/>
                </a:solidFill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CA" sz="3600" i="1" u="sng" kern="100" dirty="0">
                <a:solidFill>
                  <a:srgbClr val="000000"/>
                </a:solidFill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They will come in and go out and find pasture. </a:t>
            </a:r>
            <a:r>
              <a:rPr lang="en-CA" sz="3600" i="1" u="sng" kern="100" baseline="30000" dirty="0">
                <a:solidFill>
                  <a:srgbClr val="000000"/>
                </a:solidFill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10 </a:t>
            </a:r>
            <a:r>
              <a:rPr lang="en-CA" sz="3600" i="1" u="sng" kern="100" dirty="0">
                <a:solidFill>
                  <a:srgbClr val="000000"/>
                </a:solidFill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thief comes only to steal and kill and destroy; I have come that they may have life and have it to the full.</a:t>
            </a:r>
            <a:endParaRPr lang="en-CA" sz="3600" kern="100" dirty="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265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ACCAFF-C559-F7EE-A5DD-8364ACF28733}"/>
              </a:ext>
            </a:extLst>
          </p:cNvPr>
          <p:cNvSpPr txBox="1"/>
          <p:nvPr/>
        </p:nvSpPr>
        <p:spPr>
          <a:xfrm>
            <a:off x="270164" y="1945240"/>
            <a:ext cx="8458200" cy="30359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en-CA" sz="3600" b="1" u="sng" kern="100" dirty="0">
                <a:highlight>
                  <a:srgbClr val="00FF00"/>
                </a:highlight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How Jesus called Tim to a new ministry</a:t>
            </a:r>
          </a:p>
          <a:p>
            <a:pPr lvl="0" algn="just">
              <a:lnSpc>
                <a:spcPct val="107000"/>
              </a:lnSpc>
            </a:pPr>
            <a:endParaRPr lang="en-CA" sz="3600" kern="100" dirty="0">
              <a:highlight>
                <a:srgbClr val="FFFF00"/>
              </a:highlight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57175" indent="-257175" algn="just">
              <a:lnSpc>
                <a:spcPct val="107000"/>
              </a:lnSpc>
              <a:buFont typeface="+mj-lt"/>
              <a:buAutoNum type="arabicPeriod"/>
            </a:pPr>
            <a:r>
              <a:rPr lang="en-CA" sz="3600" kern="100" dirty="0"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Well Tim, has the Lord given you a clear idea of His purpose for you in your ministry here in His earthly vineyard?</a:t>
            </a:r>
            <a:endParaRPr lang="en-CA" sz="3600" kern="100" dirty="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814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EF93EF-C870-B963-54C6-F0FE1D437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D0FAC51-7FD8-3317-067F-13076BA22722}"/>
              </a:ext>
            </a:extLst>
          </p:cNvPr>
          <p:cNvSpPr txBox="1"/>
          <p:nvPr/>
        </p:nvSpPr>
        <p:spPr>
          <a:xfrm>
            <a:off x="310243" y="1045029"/>
            <a:ext cx="8662307" cy="4419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en-CA" sz="3600" b="1" u="sng" kern="100" dirty="0">
                <a:highlight>
                  <a:srgbClr val="00FF00"/>
                </a:highlight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How Jesus called Tim to a new ministry</a:t>
            </a:r>
          </a:p>
          <a:p>
            <a:pPr lvl="0" algn="ctr">
              <a:lnSpc>
                <a:spcPct val="107000"/>
              </a:lnSpc>
            </a:pPr>
            <a:endParaRPr lang="en-CA" sz="3600" b="1" u="sng" kern="100" dirty="0">
              <a:highlight>
                <a:srgbClr val="00FF00"/>
              </a:highlight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57175" indent="-257175" algn="just">
              <a:lnSpc>
                <a:spcPct val="107000"/>
              </a:lnSpc>
              <a:buFont typeface="+mj-lt"/>
              <a:buAutoNum type="arabicPeriod"/>
            </a:pPr>
            <a:r>
              <a:rPr lang="en-CA" sz="2800" kern="100" dirty="0">
                <a:highlight>
                  <a:srgbClr val="00FFFF"/>
                </a:highlight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Well Tim, has the Lord given you a clear idea of His purpose for you in your ministry here in His earthly vineyard?</a:t>
            </a:r>
          </a:p>
          <a:p>
            <a:pPr marL="257175" indent="-257175" algn="just">
              <a:lnSpc>
                <a:spcPct val="107000"/>
              </a:lnSpc>
              <a:buFont typeface="+mj-lt"/>
              <a:buAutoNum type="arabicPeriod"/>
            </a:pPr>
            <a:r>
              <a:rPr lang="en-CA" sz="3600" kern="100" dirty="0"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Can you describe how you asked Jesus to help you through this pivotal moment in the lives of you and your family?</a:t>
            </a:r>
          </a:p>
        </p:txBody>
      </p:sp>
    </p:spTree>
    <p:extLst>
      <p:ext uri="{BB962C8B-B14F-4D97-AF65-F5344CB8AC3E}">
        <p14:creationId xmlns:p14="http://schemas.microsoft.com/office/powerpoint/2010/main" val="411524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A60258-E19E-4AFC-9B37-ACB945757D2A}"/>
              </a:ext>
            </a:extLst>
          </p:cNvPr>
          <p:cNvSpPr txBox="1"/>
          <p:nvPr/>
        </p:nvSpPr>
        <p:spPr>
          <a:xfrm>
            <a:off x="322489" y="370148"/>
            <a:ext cx="8499022" cy="1066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en-CA" sz="3600" b="1" u="sng" kern="100" dirty="0">
                <a:highlight>
                  <a:srgbClr val="00FF00"/>
                </a:highlight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How Jesus called Tim to a new ministry</a:t>
            </a:r>
          </a:p>
          <a:p>
            <a:pPr marL="257175" indent="-257175" algn="just">
              <a:lnSpc>
                <a:spcPct val="107000"/>
              </a:lnSpc>
              <a:buFont typeface="+mj-lt"/>
              <a:buAutoNum type="arabicPeriod"/>
            </a:pPr>
            <a:endParaRPr lang="en-CA" sz="2400" kern="100" dirty="0">
              <a:highlight>
                <a:srgbClr val="00FFFF"/>
              </a:highlight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50A8C5-EAAE-77B4-5E8C-F669A002A226}"/>
              </a:ext>
            </a:extLst>
          </p:cNvPr>
          <p:cNvSpPr txBox="1"/>
          <p:nvPr/>
        </p:nvSpPr>
        <p:spPr>
          <a:xfrm>
            <a:off x="171450" y="1436915"/>
            <a:ext cx="8686800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75" indent="-257175">
              <a:buFont typeface="+mj-lt"/>
              <a:buAutoNum type="arabicPeriod"/>
            </a:pPr>
            <a:r>
              <a:rPr lang="en-CA" sz="2800" dirty="0">
                <a:highlight>
                  <a:srgbClr val="00FFFF"/>
                </a:highlight>
              </a:rPr>
              <a:t>Well Tim, has the Lord given you a clear idea of His purpose for you in your ministry here in His earthly vineyard?</a:t>
            </a:r>
          </a:p>
          <a:p>
            <a:pPr marL="257175" indent="-257175">
              <a:buFont typeface="+mj-lt"/>
              <a:buAutoNum type="arabicPeriod"/>
            </a:pPr>
            <a:r>
              <a:rPr lang="en-CA" sz="2800" dirty="0">
                <a:highlight>
                  <a:srgbClr val="00FFFF"/>
                </a:highlight>
              </a:rPr>
              <a:t>Can you describe how you asked Jesus to help you through this pivotal moment in the lives of you and your family?</a:t>
            </a:r>
          </a:p>
          <a:p>
            <a:pPr marL="257175" indent="-257175">
              <a:buFont typeface="+mj-lt"/>
              <a:buAutoNum type="arabicPeriod"/>
            </a:pPr>
            <a:r>
              <a:rPr lang="en-CA" sz="3600" dirty="0">
                <a:highlight>
                  <a:srgbClr val="FFFF00"/>
                </a:highlight>
              </a:rPr>
              <a:t>In what way did He answer your prayers? Were His answers the responses you expected?</a:t>
            </a:r>
          </a:p>
        </p:txBody>
      </p:sp>
    </p:spTree>
    <p:extLst>
      <p:ext uri="{BB962C8B-B14F-4D97-AF65-F5344CB8AC3E}">
        <p14:creationId xmlns:p14="http://schemas.microsoft.com/office/powerpoint/2010/main" val="775505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2CA188-C302-DDB9-1B0E-06EB15465D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9A97BCC-9648-6C5E-6834-9FCD7A1BA53C}"/>
              </a:ext>
            </a:extLst>
          </p:cNvPr>
          <p:cNvSpPr txBox="1"/>
          <p:nvPr/>
        </p:nvSpPr>
        <p:spPr>
          <a:xfrm>
            <a:off x="328798" y="531892"/>
            <a:ext cx="8303078" cy="5794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en-CA" sz="3600" b="1" u="sng" kern="100" dirty="0">
                <a:highlight>
                  <a:srgbClr val="00FF00"/>
                </a:highlight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How Jesus called Tim to a new ministry</a:t>
            </a:r>
          </a:p>
          <a:p>
            <a:pPr marL="257175" indent="-257175">
              <a:buFont typeface="+mj-lt"/>
              <a:buAutoNum type="arabicPeriod"/>
            </a:pPr>
            <a:endParaRPr lang="en-CA" sz="3600" dirty="0">
              <a:highlight>
                <a:srgbClr val="00FFFF"/>
              </a:highlight>
            </a:endParaRPr>
          </a:p>
          <a:p>
            <a:pPr marL="257175" indent="-257175">
              <a:buFont typeface="+mj-lt"/>
              <a:buAutoNum type="arabicPeriod"/>
            </a:pPr>
            <a:r>
              <a:rPr lang="en-CA" sz="2800" dirty="0">
                <a:highlight>
                  <a:srgbClr val="00FFFF"/>
                </a:highlight>
              </a:rPr>
              <a:t>Well Tim, has the Lord given you a clear idea of His purpose for you in your ministry here in His earthly vineyard?</a:t>
            </a:r>
          </a:p>
          <a:p>
            <a:pPr marL="257175" indent="-257175">
              <a:buFont typeface="+mj-lt"/>
              <a:buAutoNum type="arabicPeriod"/>
            </a:pPr>
            <a:r>
              <a:rPr lang="en-CA" sz="2800" dirty="0">
                <a:highlight>
                  <a:srgbClr val="00FFFF"/>
                </a:highlight>
              </a:rPr>
              <a:t>Can you describe how you asked Jesus to help you through this pivotal moment in the lives of you and your family?</a:t>
            </a:r>
          </a:p>
          <a:p>
            <a:pPr marL="257175" indent="-257175">
              <a:buFont typeface="+mj-lt"/>
              <a:buAutoNum type="arabicPeriod"/>
            </a:pPr>
            <a:r>
              <a:rPr lang="en-CA" sz="2800" dirty="0">
                <a:highlight>
                  <a:srgbClr val="00FFFF"/>
                </a:highlight>
              </a:rPr>
              <a:t>In what way did He answer your prayers? Were His answers the responses you expected?</a:t>
            </a:r>
          </a:p>
          <a:p>
            <a:pPr marL="257175" indent="-257175">
              <a:buFont typeface="+mj-lt"/>
              <a:buAutoNum type="arabicPeriod"/>
            </a:pPr>
            <a:r>
              <a:rPr lang="en-CA" sz="3600" dirty="0">
                <a:highlight>
                  <a:srgbClr val="FFFF00"/>
                </a:highlight>
              </a:rPr>
              <a:t>How has this strengthened your relationship with Jesus.</a:t>
            </a:r>
          </a:p>
        </p:txBody>
      </p:sp>
    </p:spTree>
    <p:extLst>
      <p:ext uri="{BB962C8B-B14F-4D97-AF65-F5344CB8AC3E}">
        <p14:creationId xmlns:p14="http://schemas.microsoft.com/office/powerpoint/2010/main" val="35155746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E6DF15E-FF13-2FBE-A64B-0216EDFE1777}"/>
              </a:ext>
            </a:extLst>
          </p:cNvPr>
          <p:cNvSpPr txBox="1"/>
          <p:nvPr/>
        </p:nvSpPr>
        <p:spPr>
          <a:xfrm>
            <a:off x="171451" y="987879"/>
            <a:ext cx="8637815" cy="4425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CA" sz="2400" b="1" u="sng" kern="100" dirty="0">
                <a:highlight>
                  <a:srgbClr val="00FF00"/>
                </a:highlight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How Tim was called by Jesus to a new ministry</a:t>
            </a:r>
          </a:p>
          <a:p>
            <a:pPr marL="257175" indent="-257175" algn="ctr">
              <a:lnSpc>
                <a:spcPct val="107000"/>
              </a:lnSpc>
              <a:buFont typeface="+mj-lt"/>
              <a:buAutoNum type="arabicPeriod"/>
            </a:pPr>
            <a:endParaRPr lang="en-CA" sz="2400" kern="100" dirty="0">
              <a:highlight>
                <a:srgbClr val="00FFFF"/>
              </a:highlight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57175" indent="-257175" algn="just">
              <a:lnSpc>
                <a:spcPct val="107000"/>
              </a:lnSpc>
              <a:buFont typeface="+mj-lt"/>
              <a:buAutoNum type="arabicPeriod"/>
            </a:pPr>
            <a:r>
              <a:rPr lang="en-CA" sz="2400" kern="100" dirty="0">
                <a:highlight>
                  <a:srgbClr val="00FFFF"/>
                </a:highlight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Well Tim, has the Lord given you a clear idea of His purpose for you in your ministry here in His earthly vineyard?</a:t>
            </a:r>
          </a:p>
          <a:p>
            <a:pPr marL="257175" indent="-257175" algn="just">
              <a:lnSpc>
                <a:spcPct val="107000"/>
              </a:lnSpc>
              <a:buFont typeface="+mj-lt"/>
              <a:buAutoNum type="arabicPeriod"/>
            </a:pPr>
            <a:r>
              <a:rPr lang="en-CA" sz="2400" kern="100" dirty="0">
                <a:highlight>
                  <a:srgbClr val="00FFFF"/>
                </a:highlight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Can you describe how you asked Jesus to help you through this pivotal moment in the lives of you and your family?</a:t>
            </a:r>
          </a:p>
          <a:p>
            <a:pPr marL="257175" indent="-257175" algn="just">
              <a:lnSpc>
                <a:spcPct val="107000"/>
              </a:lnSpc>
              <a:buFont typeface="+mj-lt"/>
              <a:buAutoNum type="arabicPeriod"/>
            </a:pPr>
            <a:r>
              <a:rPr lang="en-CA" sz="2400" kern="100" dirty="0">
                <a:highlight>
                  <a:srgbClr val="00FFFF"/>
                </a:highlight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 what way did He answer your prayers? Were His answers the responses you expected?</a:t>
            </a:r>
          </a:p>
          <a:p>
            <a:pPr marL="257175" indent="-257175" algn="just">
              <a:lnSpc>
                <a:spcPct val="107000"/>
              </a:lnSpc>
              <a:buFont typeface="+mj-lt"/>
              <a:buAutoNum type="arabicPeriod"/>
            </a:pPr>
            <a:r>
              <a:rPr lang="en-CA" sz="2400" kern="100" dirty="0">
                <a:highlight>
                  <a:srgbClr val="00FFFF"/>
                </a:highlight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How has this strengthened your relationship with Jesus.</a:t>
            </a:r>
          </a:p>
          <a:p>
            <a:pPr marL="257175" indent="-257175" algn="just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CA" sz="2400" kern="100" dirty="0"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Is there a particular scripture that has guided your path through this time?</a:t>
            </a:r>
            <a:endParaRPr lang="en-CA" sz="2400" kern="100" dirty="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91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77E035-BB68-747D-95E5-0805E5D04C04}"/>
              </a:ext>
            </a:extLst>
          </p:cNvPr>
          <p:cNvSpPr txBox="1"/>
          <p:nvPr/>
        </p:nvSpPr>
        <p:spPr>
          <a:xfrm>
            <a:off x="310243" y="1045030"/>
            <a:ext cx="8662307" cy="4820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CA" sz="2400" b="1" u="sng" kern="100" dirty="0">
                <a:highlight>
                  <a:srgbClr val="00FF00"/>
                </a:highlight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How Tim was called by Jesus to a new ministry</a:t>
            </a:r>
          </a:p>
          <a:p>
            <a:pPr marL="257175" indent="-257175" algn="just">
              <a:lnSpc>
                <a:spcPct val="107000"/>
              </a:lnSpc>
              <a:buFont typeface="+mj-lt"/>
              <a:buAutoNum type="arabicPeriod"/>
            </a:pPr>
            <a:r>
              <a:rPr lang="en-CA" sz="2400" kern="100" dirty="0">
                <a:highlight>
                  <a:srgbClr val="00FFFF"/>
                </a:highlight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Well Tim, has the Lord given you a clear idea of His purpose for you in your ministry here in His earthly vineyard?</a:t>
            </a:r>
          </a:p>
          <a:p>
            <a:pPr marL="257175" indent="-257175" algn="just">
              <a:lnSpc>
                <a:spcPct val="107000"/>
              </a:lnSpc>
              <a:buFont typeface="+mj-lt"/>
              <a:buAutoNum type="arabicPeriod"/>
            </a:pPr>
            <a:r>
              <a:rPr lang="en-CA" sz="2400" kern="100" dirty="0">
                <a:highlight>
                  <a:srgbClr val="00FFFF"/>
                </a:highlight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Can you describe how you asked Jesus to help you through this pivotal moment in the lives of you and your family?</a:t>
            </a:r>
          </a:p>
          <a:p>
            <a:pPr marL="257175" indent="-257175" algn="just">
              <a:lnSpc>
                <a:spcPct val="107000"/>
              </a:lnSpc>
              <a:buFont typeface="+mj-lt"/>
              <a:buAutoNum type="arabicPeriod"/>
            </a:pPr>
            <a:r>
              <a:rPr lang="en-CA" sz="2400" kern="100" dirty="0">
                <a:highlight>
                  <a:srgbClr val="00FFFF"/>
                </a:highlight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 what way did He answer your prayers? Were His answers the responses you expected?</a:t>
            </a:r>
          </a:p>
          <a:p>
            <a:pPr marL="257175" indent="-257175" algn="just">
              <a:lnSpc>
                <a:spcPct val="107000"/>
              </a:lnSpc>
              <a:buFont typeface="+mj-lt"/>
              <a:buAutoNum type="arabicPeriod"/>
            </a:pPr>
            <a:r>
              <a:rPr lang="en-CA" sz="2400" kern="100" dirty="0">
                <a:highlight>
                  <a:srgbClr val="00FFFF"/>
                </a:highlight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How has this strengthened your relationship with Jesus.</a:t>
            </a:r>
          </a:p>
          <a:p>
            <a:pPr marL="257175" indent="-257175" algn="just">
              <a:lnSpc>
                <a:spcPct val="107000"/>
              </a:lnSpc>
              <a:buFont typeface="+mj-lt"/>
              <a:buAutoNum type="arabicPeriod"/>
            </a:pPr>
            <a:r>
              <a:rPr lang="en-CA" sz="2400" kern="100" dirty="0">
                <a:highlight>
                  <a:srgbClr val="00FFFF"/>
                </a:highlight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Is there a particular scripture that has guided your path through this time?</a:t>
            </a:r>
          </a:p>
          <a:p>
            <a:pPr marL="257175" indent="-257175" algn="just">
              <a:lnSpc>
                <a:spcPct val="107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CA" sz="2400" kern="100" dirty="0"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What else stood out to you in your conversations with Jesus through your calling?</a:t>
            </a:r>
            <a:endParaRPr lang="en-CA" sz="2400" kern="100" dirty="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6731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C0D77A-D5FC-FD97-E634-A819E8C592B0}"/>
              </a:ext>
            </a:extLst>
          </p:cNvPr>
          <p:cNvSpPr txBox="1"/>
          <p:nvPr/>
        </p:nvSpPr>
        <p:spPr>
          <a:xfrm>
            <a:off x="901783" y="535132"/>
            <a:ext cx="7127421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3600" i="1" u="sng" baseline="30000" dirty="0">
                <a:highlight>
                  <a:srgbClr val="00FFFF"/>
                </a:highlight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2 </a:t>
            </a:r>
            <a:r>
              <a:rPr lang="en-CA" sz="3600" i="1" u="sng" dirty="0">
                <a:highlight>
                  <a:srgbClr val="00FFFF"/>
                </a:highlight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one who enters by the gate is the shepherd of the sheep. </a:t>
            </a:r>
          </a:p>
          <a:p>
            <a:r>
              <a:rPr lang="en-CA" sz="3600" i="1" u="sng" baseline="30000" dirty="0">
                <a:highlight>
                  <a:srgbClr val="00FFFF"/>
                </a:highlight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3 </a:t>
            </a:r>
            <a:r>
              <a:rPr lang="en-CA" sz="3600" i="1" u="sng" dirty="0">
                <a:highlight>
                  <a:srgbClr val="00FFFF"/>
                </a:highlight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gatekeeper opens the gate for him, and the sheep listen to his voice. He calls his own sheep by name and leads them out. </a:t>
            </a:r>
          </a:p>
          <a:p>
            <a:r>
              <a:rPr lang="en-CA" sz="3600" i="1" u="sng" baseline="30000" dirty="0">
                <a:highlight>
                  <a:srgbClr val="00FFFF"/>
                </a:highlight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4 </a:t>
            </a:r>
            <a:r>
              <a:rPr lang="en-CA" sz="3600" i="1" u="sng" dirty="0">
                <a:highlight>
                  <a:srgbClr val="00FFFF"/>
                </a:highlight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When he has brought out all his own, he goes on ahead of them, and his sheep follow him because they know his voice.</a:t>
            </a:r>
            <a:r>
              <a:rPr lang="en-CA" sz="3600" i="1" u="sng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2875457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481BA3-4CC2-4B3F-9E14-72C1BAF23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0" y="0"/>
            <a:ext cx="5077715" cy="2755899"/>
          </a:xfrm>
        </p:spPr>
        <p:txBody>
          <a:bodyPr>
            <a:normAutofit/>
          </a:bodyPr>
          <a:lstStyle/>
          <a:p>
            <a:pPr algn="ctr"/>
            <a:r>
              <a:rPr lang="en-CA" sz="6000" b="1" dirty="0">
                <a:effectLst>
                  <a:glow rad="127000">
                    <a:schemeClr val="bg1"/>
                  </a:glow>
                </a:effectLst>
              </a:rPr>
              <a:t>Welcome </a:t>
            </a:r>
            <a:br>
              <a:rPr lang="en-CA" sz="6000" b="1" dirty="0">
                <a:effectLst>
                  <a:glow rad="127000">
                    <a:schemeClr val="bg1"/>
                  </a:glow>
                </a:effectLst>
              </a:rPr>
            </a:br>
            <a:r>
              <a:rPr lang="en-CA" sz="6000" b="1" dirty="0">
                <a:effectLst>
                  <a:glow rad="127000">
                    <a:schemeClr val="bg1"/>
                  </a:glow>
                </a:effectLst>
              </a:rPr>
              <a:t>to Parkdale Church!</a:t>
            </a:r>
          </a:p>
        </p:txBody>
      </p:sp>
      <p:pic>
        <p:nvPicPr>
          <p:cNvPr id="4" name="Picture 3" descr="A picture containing outdoor, flower, plant&#10;&#10;Description automatically generated">
            <a:extLst>
              <a:ext uri="{FF2B5EF4-FFF2-40B4-BE49-F238E27FC236}">
                <a16:creationId xmlns:a16="http://schemas.microsoft.com/office/drawing/2014/main" id="{CC175394-ACD8-A69A-FB17-172EADEEA9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12"/>
          <a:stretch/>
        </p:blipFill>
        <p:spPr>
          <a:xfrm>
            <a:off x="20" y="10"/>
            <a:ext cx="4587406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129FB-17D3-4FE0-AC96-C5995A609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0" y="2673627"/>
            <a:ext cx="5077715" cy="4184374"/>
          </a:xfrm>
        </p:spPr>
        <p:txBody>
          <a:bodyPr>
            <a:normAutofit/>
          </a:bodyPr>
          <a:lstStyle/>
          <a:p>
            <a:pPr marL="0" indent="0">
              <a:spcBef>
                <a:spcPts val="450"/>
              </a:spcBef>
              <a:buNone/>
            </a:pPr>
            <a:r>
              <a:rPr lang="en-US" sz="3600" b="1" i="1" spc="-8" dirty="0">
                <a:solidFill>
                  <a:srgbClr val="0000CC"/>
                </a:solidFill>
                <a:effectLst>
                  <a:glow rad="127000">
                    <a:schemeClr val="bg1"/>
                  </a:glow>
                </a:effectLst>
              </a:rPr>
              <a:t>  We’re so glad you came!</a:t>
            </a:r>
          </a:p>
          <a:p>
            <a:pPr>
              <a:spcBef>
                <a:spcPts val="450"/>
              </a:spcBef>
            </a:pPr>
            <a:r>
              <a:rPr lang="en-US" sz="3200" i="1" dirty="0">
                <a:effectLst>
                  <a:glow rad="127000">
                    <a:schemeClr val="bg1"/>
                  </a:glow>
                </a:effectLst>
              </a:rPr>
              <a:t>Please see the </a:t>
            </a:r>
            <a:r>
              <a:rPr lang="en-US" sz="3200" b="1" i="1" dirty="0">
                <a:effectLst>
                  <a:glow rad="127000">
                    <a:schemeClr val="bg1"/>
                  </a:glow>
                </a:effectLst>
              </a:rPr>
              <a:t>Bulletin</a:t>
            </a:r>
            <a:r>
              <a:rPr lang="en-US" sz="3200" i="1" dirty="0">
                <a:effectLst>
                  <a:glow rad="127000">
                    <a:schemeClr val="bg1"/>
                  </a:glow>
                </a:effectLst>
              </a:rPr>
              <a:t> </a:t>
            </a:r>
            <a:br>
              <a:rPr lang="en-US" sz="3200" i="1" dirty="0">
                <a:effectLst>
                  <a:glow rad="127000">
                    <a:schemeClr val="bg1"/>
                  </a:glow>
                </a:effectLst>
              </a:rPr>
            </a:br>
            <a:r>
              <a:rPr lang="en-US" sz="3200" i="1" dirty="0">
                <a:effectLst>
                  <a:glow rad="127000">
                    <a:schemeClr val="bg1"/>
                  </a:glow>
                </a:effectLst>
              </a:rPr>
              <a:t>or </a:t>
            </a:r>
            <a:r>
              <a:rPr lang="en-US" sz="3200" b="1" i="1" dirty="0">
                <a:solidFill>
                  <a:srgbClr val="0000CC"/>
                </a:solidFill>
                <a:effectLst>
                  <a:glow rad="127000">
                    <a:schemeClr val="bg1"/>
                  </a:glow>
                </a:effectLst>
              </a:rPr>
              <a:t>parkdalechurch.ca </a:t>
            </a:r>
            <a:r>
              <a:rPr lang="en-US" sz="3200" i="1" dirty="0">
                <a:effectLst>
                  <a:glow rad="127000">
                    <a:schemeClr val="bg1"/>
                  </a:glow>
                </a:effectLst>
              </a:rPr>
              <a:t>for:</a:t>
            </a:r>
          </a:p>
          <a:p>
            <a:pPr lvl="1">
              <a:spcBef>
                <a:spcPts val="450"/>
              </a:spcBef>
            </a:pPr>
            <a:r>
              <a:rPr lang="en-US" sz="2800" i="1" dirty="0">
                <a:effectLst>
                  <a:glow rad="127000">
                    <a:schemeClr val="bg1"/>
                  </a:glow>
                </a:effectLst>
              </a:rPr>
              <a:t>Weekly gatherings</a:t>
            </a:r>
          </a:p>
          <a:p>
            <a:pPr lvl="1">
              <a:spcBef>
                <a:spcPts val="450"/>
              </a:spcBef>
            </a:pPr>
            <a:r>
              <a:rPr lang="en-US" sz="2800" i="1" dirty="0">
                <a:effectLst>
                  <a:glow rad="127000">
                    <a:schemeClr val="bg1"/>
                  </a:glow>
                </a:effectLst>
              </a:rPr>
              <a:t>Prayer items</a:t>
            </a:r>
          </a:p>
          <a:p>
            <a:pPr lvl="1">
              <a:spcBef>
                <a:spcPts val="450"/>
              </a:spcBef>
            </a:pPr>
            <a:r>
              <a:rPr lang="en-US" sz="2800" i="1" dirty="0">
                <a:effectLst>
                  <a:glow rad="127000">
                    <a:schemeClr val="bg1"/>
                  </a:glow>
                </a:effectLst>
              </a:rPr>
              <a:t>Other news</a:t>
            </a:r>
          </a:p>
          <a:p>
            <a:pPr>
              <a:spcBef>
                <a:spcPts val="450"/>
              </a:spcBef>
            </a:pPr>
            <a:r>
              <a:rPr lang="en-US" sz="3200" i="1" dirty="0">
                <a:effectLst>
                  <a:glow rad="127000">
                    <a:schemeClr val="bg1"/>
                  </a:glow>
                </a:effectLst>
              </a:rPr>
              <a:t>Or contact us at: </a:t>
            </a:r>
            <a:r>
              <a:rPr lang="en-US" sz="3200" b="1" i="1" dirty="0">
                <a:solidFill>
                  <a:srgbClr val="0000CC"/>
                </a:solidFill>
                <a:effectLst>
                  <a:glow rad="127000">
                    <a:schemeClr val="bg1"/>
                  </a:glow>
                </a:effectLst>
              </a:rPr>
              <a:t>parkdaleonline@gmail.com</a:t>
            </a:r>
          </a:p>
        </p:txBody>
      </p:sp>
    </p:spTree>
    <p:extLst>
      <p:ext uri="{BB962C8B-B14F-4D97-AF65-F5344CB8AC3E}">
        <p14:creationId xmlns:p14="http://schemas.microsoft.com/office/powerpoint/2010/main" val="25776131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ount baker aka kulshan from pitt meadows - british columbia">
            <a:extLst>
              <a:ext uri="{FF2B5EF4-FFF2-40B4-BE49-F238E27FC236}">
                <a16:creationId xmlns:a16="http://schemas.microsoft.com/office/drawing/2014/main" id="{A52638A6-57A2-A320-1174-DF70E8FFA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35" y="762000"/>
            <a:ext cx="8237765" cy="549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2845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81BA3-4CC2-4B3F-9E14-72C1BAF23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6638" y="172996"/>
            <a:ext cx="5449330" cy="1650926"/>
          </a:xfrm>
        </p:spPr>
        <p:txBody>
          <a:bodyPr anchor="b">
            <a:normAutofit/>
          </a:bodyPr>
          <a:lstStyle/>
          <a:p>
            <a:pPr algn="ctr"/>
            <a:r>
              <a:rPr lang="en-CA" sz="5400" b="1" dirty="0">
                <a:effectLst>
                  <a:glow rad="127000">
                    <a:schemeClr val="bg1"/>
                  </a:glow>
                </a:effectLst>
              </a:rPr>
              <a:t>We’re so glad you joined us today!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129FB-17D3-4FE0-AC96-C5995A609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4670" y="1993900"/>
            <a:ext cx="5449330" cy="4864100"/>
          </a:xfrm>
        </p:spPr>
        <p:txBody>
          <a:bodyPr>
            <a:noAutofit/>
          </a:bodyPr>
          <a:lstStyle/>
          <a:p>
            <a:pPr marL="0" indent="0" algn="ctr">
              <a:spcBef>
                <a:spcPts val="450"/>
              </a:spcBef>
              <a:buNone/>
            </a:pPr>
            <a:r>
              <a:rPr lang="en-US" sz="4400" b="1" i="1" spc="-8" dirty="0">
                <a:solidFill>
                  <a:srgbClr val="006600"/>
                </a:solidFill>
                <a:effectLst>
                  <a:glow rad="127000">
                    <a:schemeClr val="bg1"/>
                  </a:glow>
                </a:effectLst>
              </a:rPr>
              <a:t>Please join us </a:t>
            </a:r>
            <a:br>
              <a:rPr lang="en-US" sz="4400" b="1" i="1" spc="-8" dirty="0">
                <a:solidFill>
                  <a:srgbClr val="006600"/>
                </a:solidFill>
                <a:effectLst>
                  <a:glow rad="127000">
                    <a:schemeClr val="bg1"/>
                  </a:glow>
                </a:effectLst>
              </a:rPr>
            </a:br>
            <a:r>
              <a:rPr lang="en-US" sz="4400" b="1" i="1" spc="-8" dirty="0">
                <a:solidFill>
                  <a:srgbClr val="006600"/>
                </a:solidFill>
                <a:effectLst>
                  <a:glow rad="127000">
                    <a:schemeClr val="bg1"/>
                  </a:glow>
                </a:effectLst>
              </a:rPr>
              <a:t>for refreshments </a:t>
            </a:r>
            <a:br>
              <a:rPr lang="en-US" sz="4400" b="1" i="1" spc="-8" dirty="0">
                <a:solidFill>
                  <a:srgbClr val="006600"/>
                </a:solidFill>
                <a:effectLst>
                  <a:glow rad="127000">
                    <a:schemeClr val="bg1"/>
                  </a:glow>
                </a:effectLst>
              </a:rPr>
            </a:br>
            <a:r>
              <a:rPr lang="en-US" sz="4400" b="1" i="1" spc="-8" dirty="0">
                <a:solidFill>
                  <a:srgbClr val="006600"/>
                </a:solidFill>
                <a:effectLst>
                  <a:glow rad="127000">
                    <a:schemeClr val="bg1"/>
                  </a:glow>
                </a:effectLst>
              </a:rPr>
              <a:t>&amp; fellowship!</a:t>
            </a:r>
          </a:p>
          <a:p>
            <a:pPr marL="0" indent="0" algn="ctr">
              <a:spcBef>
                <a:spcPts val="450"/>
              </a:spcBef>
              <a:buNone/>
            </a:pPr>
            <a:endParaRPr lang="en-US" sz="2400" i="1" dirty="0">
              <a:effectLst>
                <a:glow rad="127000">
                  <a:schemeClr val="bg1"/>
                </a:glow>
              </a:effectLst>
            </a:endParaRPr>
          </a:p>
          <a:p>
            <a:pPr marL="0" indent="0" algn="ctr">
              <a:spcBef>
                <a:spcPts val="450"/>
              </a:spcBef>
              <a:buNone/>
            </a:pPr>
            <a:r>
              <a:rPr lang="en-US" sz="3600" i="1" dirty="0">
                <a:effectLst>
                  <a:glow rad="127000">
                    <a:schemeClr val="bg1"/>
                  </a:glow>
                </a:effectLst>
              </a:rPr>
              <a:t>See the </a:t>
            </a:r>
            <a:r>
              <a:rPr lang="en-US" sz="3600" b="1" i="1" dirty="0">
                <a:effectLst>
                  <a:glow rad="127000">
                    <a:schemeClr val="bg1"/>
                  </a:glow>
                </a:effectLst>
              </a:rPr>
              <a:t>bulletin</a:t>
            </a:r>
            <a:r>
              <a:rPr lang="en-US" sz="3600" i="1" dirty="0">
                <a:effectLst>
                  <a:glow rad="127000">
                    <a:schemeClr val="bg1"/>
                  </a:glow>
                </a:effectLst>
              </a:rPr>
              <a:t> </a:t>
            </a:r>
            <a:br>
              <a:rPr lang="en-US" sz="3600" i="1" dirty="0">
                <a:effectLst>
                  <a:glow rad="127000">
                    <a:schemeClr val="bg1"/>
                  </a:glow>
                </a:effectLst>
              </a:rPr>
            </a:br>
            <a:r>
              <a:rPr lang="en-US" sz="3600" i="1" dirty="0">
                <a:effectLst>
                  <a:glow rad="127000">
                    <a:schemeClr val="bg1"/>
                  </a:glow>
                </a:effectLst>
              </a:rPr>
              <a:t>for more info, </a:t>
            </a:r>
            <a:br>
              <a:rPr lang="en-US" sz="3600" i="1" dirty="0">
                <a:effectLst>
                  <a:glow rad="127000">
                    <a:schemeClr val="bg1"/>
                  </a:glow>
                </a:effectLst>
              </a:rPr>
            </a:br>
            <a:r>
              <a:rPr lang="en-US" sz="3600" i="1" dirty="0">
                <a:effectLst>
                  <a:glow rad="127000">
                    <a:schemeClr val="bg1"/>
                  </a:glow>
                </a:effectLst>
              </a:rPr>
              <a:t>or </a:t>
            </a:r>
            <a:r>
              <a:rPr lang="en-US" sz="3600" b="1" i="1" dirty="0">
                <a:effectLst>
                  <a:glow rad="127000">
                    <a:schemeClr val="bg1"/>
                  </a:glow>
                </a:effectLst>
              </a:rPr>
              <a:t>contact</a:t>
            </a:r>
            <a:r>
              <a:rPr lang="en-US" sz="3600" i="1" dirty="0">
                <a:effectLst>
                  <a:glow rad="127000">
                    <a:schemeClr val="bg1"/>
                  </a:glow>
                </a:effectLst>
              </a:rPr>
              <a:t> us at </a:t>
            </a:r>
            <a:r>
              <a:rPr lang="en-US" sz="3600" b="1" i="1" dirty="0">
                <a:solidFill>
                  <a:srgbClr val="0000CC"/>
                </a:solidFill>
                <a:effectLst>
                  <a:glow rad="127000">
                    <a:schemeClr val="bg1"/>
                  </a:glow>
                </a:effectLst>
              </a:rPr>
              <a:t>parkdaleonline@gmail.com </a:t>
            </a:r>
            <a:endParaRPr lang="en-US" sz="3600" i="1" dirty="0">
              <a:effectLst>
                <a:glow rad="127000">
                  <a:schemeClr val="bg1"/>
                </a:glow>
              </a:effectLst>
            </a:endParaRPr>
          </a:p>
        </p:txBody>
      </p:sp>
      <p:pic>
        <p:nvPicPr>
          <p:cNvPr id="4" name="Picture 3" descr="A church with a cross on the wall&#10;&#10;Description automatically generated">
            <a:extLst>
              <a:ext uri="{FF2B5EF4-FFF2-40B4-BE49-F238E27FC236}">
                <a16:creationId xmlns:a16="http://schemas.microsoft.com/office/drawing/2014/main" id="{C8825370-DF34-49CE-39CE-BFA6D08DA6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9" r="-1"/>
          <a:stretch>
            <a:fillRect/>
          </a:stretch>
        </p:blipFill>
        <p:spPr>
          <a:xfrm>
            <a:off x="0" y="0"/>
            <a:ext cx="3720820" cy="684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067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E1CD3-20FA-FD5C-1884-FFAB8BE97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6000" b="1" dirty="0"/>
              <a:t>Songs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2029D2-14A3-F301-96BF-9639F41684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Made to Worship</a:t>
            </a:r>
          </a:p>
          <a:p>
            <a:r>
              <a:rPr lang="en-US" sz="3600" dirty="0"/>
              <a:t>You are Holy</a:t>
            </a:r>
          </a:p>
          <a:p>
            <a:r>
              <a:rPr lang="en-US" sz="3600" dirty="0"/>
              <a:t>Softly and Tenderly</a:t>
            </a:r>
          </a:p>
          <a:p>
            <a:r>
              <a:rPr lang="en-US" sz="3600" dirty="0"/>
              <a:t>Through it All</a:t>
            </a:r>
          </a:p>
          <a:p>
            <a:r>
              <a:rPr lang="en-US" sz="3600"/>
              <a:t>Holy Forever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571922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30268-E5D2-5989-C428-ACCD6DD0F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36671"/>
            <a:ext cx="4000498" cy="994172"/>
          </a:xfrm>
        </p:spPr>
        <p:txBody>
          <a:bodyPr/>
          <a:lstStyle/>
          <a:p>
            <a:pPr algn="ctr"/>
            <a:r>
              <a:rPr lang="en-US" sz="5400" b="1" dirty="0"/>
              <a:t>Offering</a:t>
            </a:r>
            <a:endParaRPr lang="en-CA" sz="5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54CBD-53CD-6905-2235-6288C353F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62100"/>
            <a:ext cx="4000498" cy="5054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i="1" dirty="0">
                <a:solidFill>
                  <a:srgbClr val="0000CC"/>
                </a:solidFill>
              </a:rPr>
              <a:t>Thank you to all </a:t>
            </a:r>
            <a:br>
              <a:rPr lang="en-US" sz="4000" b="1" i="1" dirty="0">
                <a:solidFill>
                  <a:srgbClr val="0000CC"/>
                </a:solidFill>
              </a:rPr>
            </a:br>
            <a:r>
              <a:rPr lang="en-US" sz="4000" b="1" i="1" dirty="0">
                <a:solidFill>
                  <a:srgbClr val="0000CC"/>
                </a:solidFill>
              </a:rPr>
              <a:t>who contribute!</a:t>
            </a:r>
          </a:p>
          <a:p>
            <a:pPr marL="0" indent="0" algn="ctr">
              <a:buNone/>
            </a:pPr>
            <a:endParaRPr lang="en-US" sz="1800" b="1" dirty="0"/>
          </a:p>
          <a:p>
            <a:r>
              <a:rPr lang="en-US" sz="3200" b="1" dirty="0"/>
              <a:t>White drop-box </a:t>
            </a:r>
            <a:r>
              <a:rPr lang="en-US" sz="3200" dirty="0"/>
              <a:t>near the coffee corner</a:t>
            </a:r>
          </a:p>
          <a:p>
            <a:r>
              <a:rPr lang="en-US" sz="3200" b="1" dirty="0"/>
              <a:t>Online</a:t>
            </a:r>
            <a:r>
              <a:rPr lang="en-US" sz="3200" dirty="0"/>
              <a:t> </a:t>
            </a:r>
            <a:r>
              <a:rPr lang="en-US" sz="3200" b="1" dirty="0"/>
              <a:t>giving</a:t>
            </a:r>
            <a:r>
              <a:rPr lang="en-US" sz="3200" dirty="0"/>
              <a:t> via the </a:t>
            </a:r>
            <a:r>
              <a:rPr lang="en-US" sz="3200" b="1" dirty="0">
                <a:solidFill>
                  <a:srgbClr val="0000CC"/>
                </a:solidFill>
              </a:rPr>
              <a:t>website</a:t>
            </a:r>
            <a:r>
              <a:rPr lang="en-US" sz="3200" dirty="0"/>
              <a:t> </a:t>
            </a:r>
          </a:p>
          <a:p>
            <a:r>
              <a:rPr lang="en-US" sz="3200" dirty="0"/>
              <a:t>Or by </a:t>
            </a:r>
            <a:r>
              <a:rPr lang="en-US" sz="3200" b="1" dirty="0"/>
              <a:t>e-transfer</a:t>
            </a:r>
            <a:r>
              <a:rPr lang="en-US" sz="3200" dirty="0"/>
              <a:t> to </a:t>
            </a:r>
            <a:r>
              <a:rPr lang="en-US" sz="3200" b="1" dirty="0" err="1">
                <a:solidFill>
                  <a:srgbClr val="0000CC"/>
                </a:solidFill>
              </a:rPr>
              <a:t>parkdalebookkeeper</a:t>
            </a:r>
            <a:br>
              <a:rPr lang="en-US" sz="3200" b="1" dirty="0">
                <a:solidFill>
                  <a:srgbClr val="0000CC"/>
                </a:solidFill>
              </a:rPr>
            </a:br>
            <a:r>
              <a:rPr lang="en-US" sz="3200" b="1" dirty="0">
                <a:solidFill>
                  <a:srgbClr val="0000CC"/>
                </a:solidFill>
              </a:rPr>
              <a:t>@gmail.com</a:t>
            </a:r>
            <a:endParaRPr lang="en-CA" sz="3200" b="1" dirty="0">
              <a:solidFill>
                <a:srgbClr val="0000CC"/>
              </a:solidFill>
            </a:endParaRPr>
          </a:p>
        </p:txBody>
      </p:sp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01C324DB-8AEC-88F4-28E0-0E629BB8B2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499" y="0"/>
            <a:ext cx="51435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201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4DF0B-D7DE-6573-2777-F70CAEB4E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773" y="247651"/>
            <a:ext cx="4979573" cy="1090322"/>
          </a:xfrm>
        </p:spPr>
        <p:txBody>
          <a:bodyPr anchor="ctr">
            <a:normAutofit/>
          </a:bodyPr>
          <a:lstStyle/>
          <a:p>
            <a:r>
              <a:rPr lang="en-CA" sz="6000" b="1" dirty="0"/>
              <a:t>Parkdale  News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974C5-DB2D-87E0-099B-39FEE3FAB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463" y="1585624"/>
            <a:ext cx="4871883" cy="5272376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CA" sz="4000" b="1" dirty="0">
                <a:solidFill>
                  <a:srgbClr val="C00000"/>
                </a:solidFill>
              </a:rPr>
              <a:t>Sunday, June 21</a:t>
            </a:r>
          </a:p>
          <a:p>
            <a:r>
              <a:rPr lang="en-CA" sz="4000" i="1" dirty="0"/>
              <a:t>Father’s Day</a:t>
            </a:r>
          </a:p>
          <a:p>
            <a:r>
              <a:rPr lang="en-CA" sz="4000" i="1" dirty="0"/>
              <a:t>Welcome members!</a:t>
            </a:r>
          </a:p>
          <a:p>
            <a:pPr marL="0" indent="0">
              <a:buNone/>
            </a:pPr>
            <a:r>
              <a:rPr lang="en-CA" sz="4000" b="1" dirty="0">
                <a:solidFill>
                  <a:srgbClr val="C00000"/>
                </a:solidFill>
              </a:rPr>
              <a:t>Sunday, June 28</a:t>
            </a:r>
          </a:p>
          <a:p>
            <a:r>
              <a:rPr lang="en-CA" sz="4000" i="1" dirty="0"/>
              <a:t>Doug Hamm</a:t>
            </a:r>
          </a:p>
          <a:p>
            <a:pPr marL="0" indent="0">
              <a:buNone/>
            </a:pPr>
            <a:r>
              <a:rPr lang="en-CA" sz="4000" b="1" dirty="0">
                <a:solidFill>
                  <a:srgbClr val="C00000"/>
                </a:solidFill>
              </a:rPr>
              <a:t>Sunday, July 5</a:t>
            </a:r>
          </a:p>
          <a:p>
            <a:r>
              <a:rPr lang="en-CA" sz="4000" i="1" dirty="0"/>
              <a:t>Evans </a:t>
            </a:r>
            <a:r>
              <a:rPr lang="en-CA" sz="4000" i="1" dirty="0" err="1"/>
              <a:t>Hundermark</a:t>
            </a:r>
            <a:endParaRPr lang="en-CA" sz="4000" i="1" dirty="0"/>
          </a:p>
          <a:p>
            <a:r>
              <a:rPr lang="en-CA" sz="4000" i="1" dirty="0">
                <a:highlight>
                  <a:srgbClr val="FFFF00"/>
                </a:highlight>
              </a:rPr>
              <a:t>BBQ &amp; Commission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39742B-3BEF-E8CF-9891-5CD9D4509E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4" b="2"/>
          <a:stretch>
            <a:fillRect/>
          </a:stretch>
        </p:blipFill>
        <p:spPr>
          <a:xfrm rot="5400000">
            <a:off x="3709230" y="1423230"/>
            <a:ext cx="6868886" cy="4000653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726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317E5-3483-F03F-C3A1-DBE3A4588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298866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CA" dirty="0">
                <a:hlinkClick r:id="rId2"/>
              </a:rPr>
              <a:t>https://vimeo.com/1189519521/c472b4f86f?share=copy&amp;fl=sv&amp;fe=ci</a:t>
            </a:r>
            <a:endParaRPr lang="en-CA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F919BC0-9DB4-D3C8-E276-8C9A8EED31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6233" cy="514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71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ue wood with white text and leaves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701230"/>
            <a:ext cx="8458200" cy="545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06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48" name="Rectangle 13347">
            <a:extLst>
              <a:ext uri="{FF2B5EF4-FFF2-40B4-BE49-F238E27FC236}">
                <a16:creationId xmlns:a16="http://schemas.microsoft.com/office/drawing/2014/main" id="{F0A604E4-7307-451C-93BE-F1F7E1BF3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9144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50" name="Rectangle 13349">
            <a:extLst>
              <a:ext uri="{FF2B5EF4-FFF2-40B4-BE49-F238E27FC236}">
                <a16:creationId xmlns:a16="http://schemas.microsoft.com/office/drawing/2014/main" id="{F7F3A0AA-35E5-4085-942B-737839030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282344"/>
            <a:ext cx="9143997" cy="159074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52" name="Rectangle 13351">
            <a:extLst>
              <a:ext uri="{FF2B5EF4-FFF2-40B4-BE49-F238E27FC236}">
                <a16:creationId xmlns:a16="http://schemas.microsoft.com/office/drawing/2014/main" id="{402F5C38-C747-4173-ABBF-656E39E82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5282344"/>
            <a:ext cx="6086475" cy="1590742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54" name="Rectangle 13353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5282344"/>
            <a:ext cx="9143998" cy="1590742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524785" y="5490971"/>
            <a:ext cx="5221554" cy="1159200"/>
          </a:xfrm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n-US" altLang="en-US" sz="6000" b="1" kern="1200" dirty="0">
                <a:solidFill>
                  <a:srgbClr val="FFFFFF"/>
                </a:solidFill>
                <a:effectLst>
                  <a:glow>
                    <a:schemeClr val="bg1"/>
                  </a:glow>
                </a:effectLst>
                <a:latin typeface="+mj-lt"/>
                <a:ea typeface="+mj-ea"/>
                <a:cs typeface="+mj-cs"/>
              </a:rPr>
              <a:t>Kids’ Minute</a:t>
            </a:r>
            <a:endParaRPr lang="en-US" altLang="en-US" sz="6000" i="1" kern="1200" dirty="0">
              <a:solidFill>
                <a:srgbClr val="FFFFFF"/>
              </a:solidFill>
              <a:effectLst>
                <a:glow>
                  <a:schemeClr val="bg1"/>
                </a:glo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A64E6C3-D527-FF12-DC43-61ED998D2CFA}"/>
              </a:ext>
            </a:extLst>
          </p:cNvPr>
          <p:cNvSpPr txBox="1">
            <a:spLocks/>
          </p:cNvSpPr>
          <p:nvPr/>
        </p:nvSpPr>
        <p:spPr>
          <a:xfrm>
            <a:off x="6342391" y="5633765"/>
            <a:ext cx="2556416" cy="873612"/>
          </a:xfrm>
          <a:prstGeom prst="rect">
            <a:avLst/>
          </a:prstGeom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  <a:defRPr/>
            </a:pPr>
            <a:r>
              <a:rPr lang="en-US" altLang="en-US" b="1" kern="1200" dirty="0">
                <a:solidFill>
                  <a:srgbClr val="FFFFFF"/>
                </a:solidFill>
                <a:effectLst>
                  <a:glow>
                    <a:schemeClr val="bg1"/>
                  </a:glow>
                </a:effectLst>
                <a:latin typeface="+mn-lt"/>
                <a:ea typeface="+mn-ea"/>
                <a:cs typeface="+mn-cs"/>
              </a:rPr>
              <a:t>&amp; Sunday </a:t>
            </a:r>
            <a:br>
              <a:rPr lang="en-US" altLang="en-US" b="1" kern="1200" dirty="0">
                <a:solidFill>
                  <a:srgbClr val="FFFFFF"/>
                </a:solidFill>
                <a:effectLst>
                  <a:glow>
                    <a:schemeClr val="bg1"/>
                  </a:glow>
                </a:effectLst>
                <a:latin typeface="+mn-lt"/>
                <a:ea typeface="+mn-ea"/>
                <a:cs typeface="+mn-cs"/>
              </a:rPr>
            </a:br>
            <a:r>
              <a:rPr lang="en-US" altLang="en-US" b="1" kern="1200" dirty="0">
                <a:solidFill>
                  <a:srgbClr val="FFFFFF"/>
                </a:solidFill>
                <a:effectLst>
                  <a:glow>
                    <a:schemeClr val="bg1"/>
                  </a:glow>
                </a:effectLst>
                <a:latin typeface="+mn-lt"/>
                <a:ea typeface="+mn-ea"/>
                <a:cs typeface="+mn-cs"/>
              </a:rPr>
              <a:t>    School</a:t>
            </a:r>
            <a:endParaRPr lang="en-US" altLang="en-US" i="1" kern="1200" dirty="0">
              <a:solidFill>
                <a:srgbClr val="FFFFFF"/>
              </a:solidFill>
              <a:effectLst>
                <a:glow>
                  <a:schemeClr val="bg1"/>
                </a:glo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2" name="Picture 9" descr="Image result for kids jesus">
            <a:extLst>
              <a:ext uri="{FF2B5EF4-FFF2-40B4-BE49-F238E27FC236}">
                <a16:creationId xmlns:a16="http://schemas.microsoft.com/office/drawing/2014/main" id="{49456107-7433-9358-CCF1-750BD204AA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" r="-1" b="-1"/>
          <a:stretch/>
        </p:blipFill>
        <p:spPr bwMode="auto">
          <a:xfrm>
            <a:off x="17314" y="1341414"/>
            <a:ext cx="9144002" cy="260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27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ble background Images - Free Download on Freepik">
            <a:extLst>
              <a:ext uri="{FF2B5EF4-FFF2-40B4-BE49-F238E27FC236}">
                <a16:creationId xmlns:a16="http://schemas.microsoft.com/office/drawing/2014/main" id="{7DA0C5F8-16AF-2896-7978-B62519039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77"/>
          <a:stretch>
            <a:fillRect/>
          </a:stretch>
        </p:blipFill>
        <p:spPr bwMode="auto">
          <a:xfrm>
            <a:off x="-1" y="10"/>
            <a:ext cx="9144001" cy="3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27BD3-88D3-E1EF-E1DE-2B088C067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155" y="4088724"/>
            <a:ext cx="7444196" cy="2171405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CA" sz="4800" b="1" dirty="0"/>
              <a:t>Today’s Speaker:</a:t>
            </a:r>
            <a:endParaRPr lang="en-CA" sz="4800" b="1" i="1" dirty="0"/>
          </a:p>
          <a:p>
            <a:pPr marL="0" indent="0">
              <a:buNone/>
            </a:pPr>
            <a:r>
              <a:rPr lang="en-CA" sz="4800" i="1" dirty="0"/>
              <a:t>	Andy Wells</a:t>
            </a:r>
            <a:endParaRPr lang="en-CA" sz="4800" b="1" i="1" dirty="0"/>
          </a:p>
        </p:txBody>
      </p:sp>
    </p:spTree>
    <p:extLst>
      <p:ext uri="{BB962C8B-B14F-4D97-AF65-F5344CB8AC3E}">
        <p14:creationId xmlns:p14="http://schemas.microsoft.com/office/powerpoint/2010/main" val="415641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19521</TotalTime>
  <Words>992</Words>
  <Application>Microsoft Office PowerPoint</Application>
  <PresentationFormat>On-screen Show (4:3)</PresentationFormat>
  <Paragraphs>77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Aptos</vt:lpstr>
      <vt:lpstr>Arial</vt:lpstr>
      <vt:lpstr>Calibri</vt:lpstr>
      <vt:lpstr>Calibri Light</vt:lpstr>
      <vt:lpstr>Office 2013 - 2022 Theme</vt:lpstr>
      <vt:lpstr>PowerPoint Presentation</vt:lpstr>
      <vt:lpstr>Welcome  to Parkdale Church!</vt:lpstr>
      <vt:lpstr>Songs</vt:lpstr>
      <vt:lpstr>Offering</vt:lpstr>
      <vt:lpstr>Parkdale  News</vt:lpstr>
      <vt:lpstr>https://vimeo.com/1189519521/c472b4f86f?share=copy&amp;fl=sv&amp;fe=ci</vt:lpstr>
      <vt:lpstr>PowerPoint Presentation</vt:lpstr>
      <vt:lpstr>Kids’ Minute</vt:lpstr>
      <vt:lpstr>PowerPoint Presentation</vt:lpstr>
      <vt:lpstr>Jesus is Calling! How to interact with Jesus and change your life!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We’re so glad you joined us today!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Stewart</dc:creator>
  <cp:lastModifiedBy>Tim Stewart</cp:lastModifiedBy>
  <cp:revision>145</cp:revision>
  <dcterms:created xsi:type="dcterms:W3CDTF">2021-01-22T20:41:10Z</dcterms:created>
  <dcterms:modified xsi:type="dcterms:W3CDTF">2026-06-14T16:15:09Z</dcterms:modified>
</cp:coreProperties>
</file>