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842" r:id="rId1"/>
  </p:sldMasterIdLst>
  <p:notesMasterIdLst>
    <p:notesMasterId r:id="rId14"/>
  </p:notesMasterIdLst>
  <p:sldIdLst>
    <p:sldId id="1105" r:id="rId2"/>
    <p:sldId id="3162" r:id="rId3"/>
    <p:sldId id="2919" r:id="rId4"/>
    <p:sldId id="3201" r:id="rId5"/>
    <p:sldId id="3029" r:id="rId6"/>
    <p:sldId id="2276" r:id="rId7"/>
    <p:sldId id="1767" r:id="rId8"/>
    <p:sldId id="3202" r:id="rId9"/>
    <p:sldId id="3203" r:id="rId10"/>
    <p:sldId id="3204" r:id="rId11"/>
    <p:sldId id="3085" r:id="rId12"/>
    <p:sldId id="304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0FE668-9D6D-4A99-9E97-636FFE5B8482}">
          <p14:sldIdLst>
            <p14:sldId id="1105"/>
            <p14:sldId id="3162"/>
            <p14:sldId id="2919"/>
            <p14:sldId id="3201"/>
            <p14:sldId id="3029"/>
            <p14:sldId id="2276"/>
            <p14:sldId id="1767"/>
            <p14:sldId id="3202"/>
            <p14:sldId id="3203"/>
            <p14:sldId id="3204"/>
            <p14:sldId id="3085"/>
            <p14:sldId id="304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3B22"/>
    <a:srgbClr val="FFFFFF"/>
    <a:srgbClr val="E2DAC3"/>
    <a:srgbClr val="006600"/>
    <a:srgbClr val="0000CC"/>
    <a:srgbClr val="0000FF"/>
    <a:srgbClr val="1D1D1D"/>
    <a:srgbClr val="422F1E"/>
    <a:srgbClr val="46373E"/>
    <a:srgbClr val="151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BF4339-40EF-4C02-A4E1-F819D324512D}" v="3" dt="2026-09-17T19:29:29.6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3" autoAdjust="0"/>
    <p:restoredTop sz="94703"/>
  </p:normalViewPr>
  <p:slideViewPr>
    <p:cSldViewPr snapToGrid="0">
      <p:cViewPr varScale="1">
        <p:scale>
          <a:sx n="82" d="100"/>
          <a:sy n="82" d="100"/>
        </p:scale>
        <p:origin x="120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6B5AF-A09C-4734-940F-D6124C10BE8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F32AE-D9DE-49CF-8CF6-952E14AE9B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89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DF32AE-D9DE-49CF-8CF6-952E14AE9B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677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CBC4DB-B343-4E6A-BC15-18FA492B3432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C32D82-C2EA-4312-9D0D-59B09351DB81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4199452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0795E8-1E36-4094-BC2C-724E3CD320CF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81394E-98D0-4FD5-8862-0B724F4982E8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371329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ED4B38-24CB-4C4E-BAAA-8D1FA5AC848E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DE54F-1978-4A07-9D14-A0981DFDE18D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0123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E871EC-44FC-4987-84FB-FFDFD3C77E5A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3CF0F-2CF2-43E6-A453-8930888F90BA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28470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B26E82-347E-49BB-B61A-7A1D092AD264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3431DB-1039-4609-8F7C-DD3BC5C3CD9B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1390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DFFE19-51EF-41B1-8FF7-0E001548C8F7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26C4AA-B5BF-492D-A3FA-5A89ED809866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76827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DFF7B4-0059-4B2F-9282-1042A70CC55C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FAE58A-7D94-4DDB-883A-1825DB47E067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8878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C8DB42-D5B9-4EC8-A4B4-73272184BBA2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5D4FC2-D5C8-4701-841E-4C2E3DE1FCC5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75028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621F24-8FBB-4562-8AAB-D9AB65CE5603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743FA-706B-4564-8FBF-CC233582220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54526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30C356-C117-46A1-A20D-73CC945ABB6E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67F8-014F-4EB1-82D9-C2227E194899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33696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0EA439-42D6-4142-A99C-B3580AC11904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40109-88BC-4319-9E8C-EC3A6179F55C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70847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26E086E-5287-44EC-9CDF-00DFDA21409C}" type="datetimeFigureOut">
              <a:rPr lang="en-CA" altLang="en-US" smtClean="0"/>
              <a:pPr>
                <a:defRPr/>
              </a:pPr>
              <a:t>2026-09-17</a:t>
            </a:fld>
            <a:endParaRPr lang="en-CA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C357F1-97F9-46F3-B5AB-A54B7356E48F}" type="slidenum">
              <a:rPr lang="en-CA" altLang="en-US" smtClean="0"/>
              <a:pPr>
                <a:defRPr/>
              </a:pPr>
              <a:t>‹#›</a:t>
            </a:fld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39175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43" r:id="rId1"/>
    <p:sldLayoutId id="2147486844" r:id="rId2"/>
    <p:sldLayoutId id="2147486845" r:id="rId3"/>
    <p:sldLayoutId id="2147486846" r:id="rId4"/>
    <p:sldLayoutId id="2147486847" r:id="rId5"/>
    <p:sldLayoutId id="2147486848" r:id="rId6"/>
    <p:sldLayoutId id="2147486849" r:id="rId7"/>
    <p:sldLayoutId id="2147486850" r:id="rId8"/>
    <p:sldLayoutId id="2147486851" r:id="rId9"/>
    <p:sldLayoutId id="2147486852" r:id="rId10"/>
    <p:sldLayoutId id="21474868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8460" y="5075339"/>
            <a:ext cx="6858000" cy="967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CA" altLang="en-US" sz="45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September 20, 2026</a:t>
            </a:r>
          </a:p>
        </p:txBody>
      </p:sp>
      <p:pic>
        <p:nvPicPr>
          <p:cNvPr id="2051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8" y="880640"/>
            <a:ext cx="8551572" cy="399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1CD3-20FA-FD5C-1884-FFAB8BE9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6000" b="1" dirty="0"/>
              <a:t>Songs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29D2-14A3-F301-96BF-9639F4168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Great is Thy Faithfulness </a:t>
            </a:r>
          </a:p>
          <a:p>
            <a:r>
              <a:rPr lang="en-CA" dirty="0"/>
              <a:t>Living Hope</a:t>
            </a:r>
          </a:p>
          <a:p>
            <a:r>
              <a:rPr lang="en-CA" dirty="0"/>
              <a:t>Yet Not I but through Christ in me</a:t>
            </a:r>
          </a:p>
          <a:p>
            <a:r>
              <a:rPr lang="en-CA" dirty="0"/>
              <a:t>Blessed Be Your Name</a:t>
            </a:r>
          </a:p>
          <a:p>
            <a:r>
              <a:rPr lang="en-CA" dirty="0"/>
              <a:t>His Mercy is More</a:t>
            </a:r>
          </a:p>
        </p:txBody>
      </p:sp>
    </p:spTree>
    <p:extLst>
      <p:ext uri="{BB962C8B-B14F-4D97-AF65-F5344CB8AC3E}">
        <p14:creationId xmlns:p14="http://schemas.microsoft.com/office/powerpoint/2010/main" val="57192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0" y="0"/>
            <a:ext cx="5077715" cy="2755899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Welcome </a:t>
            </a:r>
            <a:br>
              <a:rPr lang="en-CA" sz="6000" b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6000" b="1" dirty="0">
                <a:effectLst>
                  <a:glow rad="127000">
                    <a:schemeClr val="bg1"/>
                  </a:glow>
                </a:effectLst>
              </a:rPr>
              <a:t>to Parkdale Church!</a:t>
            </a:r>
          </a:p>
        </p:txBody>
      </p:sp>
      <p:pic>
        <p:nvPicPr>
          <p:cNvPr id="4" name="Picture 3" descr="A picture containing outdoor, flower, plant&#10;&#10;Description automatically generated">
            <a:extLst>
              <a:ext uri="{FF2B5EF4-FFF2-40B4-BE49-F238E27FC236}">
                <a16:creationId xmlns:a16="http://schemas.microsoft.com/office/drawing/2014/main" id="{CC175394-ACD8-A69A-FB17-172EADEEA9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12"/>
          <a:stretch/>
        </p:blipFill>
        <p:spPr>
          <a:xfrm>
            <a:off x="20" y="10"/>
            <a:ext cx="4587406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0" y="2673627"/>
            <a:ext cx="5077715" cy="4184374"/>
          </a:xfrm>
        </p:spPr>
        <p:txBody>
          <a:bodyPr>
            <a:normAutofit/>
          </a:bodyPr>
          <a:lstStyle/>
          <a:p>
            <a:pPr marL="0" indent="0">
              <a:spcBef>
                <a:spcPts val="450"/>
              </a:spcBef>
              <a:buNone/>
            </a:pPr>
            <a:r>
              <a:rPr lang="en-US" sz="3600" b="1" i="1" spc="-8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  We’re so glad you came!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Please see the </a:t>
            </a:r>
            <a:r>
              <a:rPr lang="en-US" sz="32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2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parkdalechurch.ca </a:t>
            </a: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for: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Weekly gatherings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Prayer items</a:t>
            </a:r>
          </a:p>
          <a:p>
            <a:pPr lvl="1">
              <a:spcBef>
                <a:spcPts val="450"/>
              </a:spcBef>
            </a:pPr>
            <a:r>
              <a:rPr lang="en-US" sz="2800" i="1" dirty="0">
                <a:effectLst>
                  <a:glow rad="127000">
                    <a:schemeClr val="bg1"/>
                  </a:glow>
                </a:effectLst>
              </a:rPr>
              <a:t>Other news</a:t>
            </a:r>
          </a:p>
          <a:p>
            <a:pPr>
              <a:spcBef>
                <a:spcPts val="450"/>
              </a:spcBef>
            </a:pPr>
            <a:r>
              <a:rPr lang="en-US" sz="3200" i="1" dirty="0">
                <a:effectLst>
                  <a:glow rad="127000">
                    <a:schemeClr val="bg1"/>
                  </a:glow>
                </a:effectLst>
              </a:rPr>
              <a:t>Or contact us at: </a:t>
            </a:r>
            <a:r>
              <a:rPr lang="en-US" sz="32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</a:t>
            </a:r>
          </a:p>
        </p:txBody>
      </p:sp>
    </p:spTree>
    <p:extLst>
      <p:ext uri="{BB962C8B-B14F-4D97-AF65-F5344CB8AC3E}">
        <p14:creationId xmlns:p14="http://schemas.microsoft.com/office/powerpoint/2010/main" val="2577613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7013B-22B2-1B3B-C496-40D3952CD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000" y="262996"/>
            <a:ext cx="4365381" cy="1807305"/>
          </a:xfrm>
        </p:spPr>
        <p:txBody>
          <a:bodyPr>
            <a:normAutofit/>
          </a:bodyPr>
          <a:lstStyle/>
          <a:p>
            <a:pPr algn="ctr"/>
            <a:r>
              <a:rPr lang="en-CA" sz="6000" b="1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Updates @Parkdale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922192-DEAD-E9C9-7F1D-98D80331B9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188" y="-1"/>
            <a:ext cx="3790584" cy="685799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32ABA-D0F9-AF79-FAB0-32C74459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72" y="2333297"/>
            <a:ext cx="3945636" cy="409094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en-CA" sz="5500" dirty="0">
                <a:latin typeface="+mj-lt"/>
              </a:rPr>
              <a:t>Baby Shower coming… </a:t>
            </a:r>
          </a:p>
          <a:p>
            <a:pPr marL="0" lvl="0" indent="0" algn="ctr">
              <a:buNone/>
            </a:pPr>
            <a:r>
              <a:rPr lang="en-CA" sz="5500" b="1" dirty="0">
                <a:solidFill>
                  <a:srgbClr val="773B22"/>
                </a:solidFill>
                <a:latin typeface="+mj-lt"/>
              </a:rPr>
              <a:t>Save the date </a:t>
            </a:r>
            <a:br>
              <a:rPr lang="en-CA" sz="5500" b="1" dirty="0">
                <a:solidFill>
                  <a:srgbClr val="773B22"/>
                </a:solidFill>
                <a:latin typeface="+mj-lt"/>
              </a:rPr>
            </a:br>
            <a:r>
              <a:rPr lang="en-CA" sz="5500" b="1" dirty="0">
                <a:solidFill>
                  <a:srgbClr val="773B22"/>
                </a:solidFill>
                <a:latin typeface="+mj-lt"/>
              </a:rPr>
              <a:t>Sun, Nov. 1</a:t>
            </a:r>
            <a:r>
              <a:rPr lang="en-CA" sz="5500" b="1" baseline="30000" dirty="0">
                <a:solidFill>
                  <a:srgbClr val="773B22"/>
                </a:solidFill>
                <a:latin typeface="+mj-lt"/>
              </a:rPr>
              <a:t>st</a:t>
            </a:r>
            <a:r>
              <a:rPr lang="en-CA" sz="5500" b="1" dirty="0">
                <a:solidFill>
                  <a:srgbClr val="773B22"/>
                </a:solidFill>
                <a:latin typeface="+mj-lt"/>
              </a:rPr>
              <a:t> </a:t>
            </a:r>
          </a:p>
        </p:txBody>
      </p:sp>
      <p:pic>
        <p:nvPicPr>
          <p:cNvPr id="4" name="Picture 3" descr="This may contain: a black and white photo with the words, every good and perfect gift is from above">
            <a:extLst>
              <a:ext uri="{FF2B5EF4-FFF2-40B4-BE49-F238E27FC236}">
                <a16:creationId xmlns:a16="http://schemas.microsoft.com/office/drawing/2014/main" id="{5EB131C2-D071-BE06-F0FF-84774A0BEE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943" t="27294" r="8239" b="35328"/>
          <a:stretch>
            <a:fillRect/>
          </a:stretch>
        </p:blipFill>
        <p:spPr>
          <a:xfrm>
            <a:off x="5681298" y="1748312"/>
            <a:ext cx="2630364" cy="2306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9015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30268-E5D2-5989-C428-ACCD6DD0F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36671"/>
            <a:ext cx="4000498" cy="994172"/>
          </a:xfrm>
        </p:spPr>
        <p:txBody>
          <a:bodyPr/>
          <a:lstStyle/>
          <a:p>
            <a:pPr algn="ctr"/>
            <a:r>
              <a:rPr lang="en-US" sz="5400" b="1" dirty="0"/>
              <a:t>Offering</a:t>
            </a:r>
            <a:endParaRPr lang="en-CA" sz="5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54CBD-53CD-6905-2235-6288C353F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62100"/>
            <a:ext cx="4000498" cy="505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rgbClr val="0000CC"/>
                </a:solidFill>
              </a:rPr>
              <a:t>Thank you to all </a:t>
            </a:r>
            <a:br>
              <a:rPr lang="en-US" sz="4000" b="1" i="1" dirty="0">
                <a:solidFill>
                  <a:srgbClr val="0000CC"/>
                </a:solidFill>
              </a:rPr>
            </a:br>
            <a:r>
              <a:rPr lang="en-US" sz="4000" b="1" i="1" dirty="0">
                <a:solidFill>
                  <a:srgbClr val="0000CC"/>
                </a:solidFill>
              </a:rPr>
              <a:t>who contribute!</a:t>
            </a:r>
          </a:p>
          <a:p>
            <a:pPr marL="0" indent="0" algn="ctr">
              <a:buNone/>
            </a:pPr>
            <a:endParaRPr lang="en-US" sz="1800" b="1" dirty="0"/>
          </a:p>
          <a:p>
            <a:r>
              <a:rPr lang="en-US" sz="3200" b="1" dirty="0"/>
              <a:t>White drop-box </a:t>
            </a:r>
            <a:r>
              <a:rPr lang="en-US" sz="3200" dirty="0"/>
              <a:t>near the coffee corner</a:t>
            </a:r>
          </a:p>
          <a:p>
            <a:r>
              <a:rPr lang="en-US" sz="3200" b="1" dirty="0"/>
              <a:t>Online</a:t>
            </a:r>
            <a:r>
              <a:rPr lang="en-US" sz="3200" dirty="0"/>
              <a:t> </a:t>
            </a:r>
            <a:r>
              <a:rPr lang="en-US" sz="3200" b="1" dirty="0"/>
              <a:t>giving</a:t>
            </a:r>
            <a:r>
              <a:rPr lang="en-US" sz="3200" dirty="0"/>
              <a:t> via the </a:t>
            </a:r>
            <a:r>
              <a:rPr lang="en-US" sz="3200" b="1" dirty="0">
                <a:solidFill>
                  <a:srgbClr val="0000CC"/>
                </a:solidFill>
              </a:rPr>
              <a:t>website</a:t>
            </a:r>
            <a:r>
              <a:rPr lang="en-US" sz="3200" dirty="0"/>
              <a:t> </a:t>
            </a:r>
          </a:p>
          <a:p>
            <a:r>
              <a:rPr lang="en-US" sz="3200" dirty="0"/>
              <a:t>Or by </a:t>
            </a:r>
            <a:r>
              <a:rPr lang="en-US" sz="3200" b="1" dirty="0"/>
              <a:t>e-transfer</a:t>
            </a:r>
            <a:r>
              <a:rPr lang="en-US" sz="3200" dirty="0"/>
              <a:t> to </a:t>
            </a:r>
            <a:r>
              <a:rPr lang="en-US" sz="3200" b="1" dirty="0" err="1">
                <a:solidFill>
                  <a:srgbClr val="0000CC"/>
                </a:solidFill>
              </a:rPr>
              <a:t>parkdalebookkeeper</a:t>
            </a:r>
            <a:br>
              <a:rPr lang="en-US" sz="3200" b="1" dirty="0">
                <a:solidFill>
                  <a:srgbClr val="0000CC"/>
                </a:solidFill>
              </a:rPr>
            </a:br>
            <a:r>
              <a:rPr lang="en-US" sz="3200" b="1" dirty="0">
                <a:solidFill>
                  <a:srgbClr val="0000CC"/>
                </a:solidFill>
              </a:rPr>
              <a:t>@gmail.com</a:t>
            </a:r>
            <a:endParaRPr lang="en-CA" sz="3200" b="1" dirty="0">
              <a:solidFill>
                <a:srgbClr val="0000CC"/>
              </a:solidFill>
            </a:endParaRPr>
          </a:p>
        </p:txBody>
      </p:sp>
      <p:pic>
        <p:nvPicPr>
          <p:cNvPr id="7" name="Picture 6" descr="Text&#10;&#10;Description automatically generated with medium confidence">
            <a:extLst>
              <a:ext uri="{FF2B5EF4-FFF2-40B4-BE49-F238E27FC236}">
                <a16:creationId xmlns:a16="http://schemas.microsoft.com/office/drawing/2014/main" id="{01C324DB-8AEC-88F4-28E0-0E629BB8B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0"/>
            <a:ext cx="51435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20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42713" y="-1142284"/>
            <a:ext cx="68580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125298" y="-161647"/>
            <a:ext cx="4894564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wood with white text and leaves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" r="2" b="2"/>
          <a:stretch>
            <a:fillRect/>
          </a:stretch>
        </p:blipFill>
        <p:spPr>
          <a:xfrm>
            <a:off x="0" y="257908"/>
            <a:ext cx="9144001" cy="634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6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48" name="Rectangle 13347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0" name="Rectangle 13349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2" name="Rectangle 13351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4" name="Rectangle 1335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altLang="en-US" sz="6000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j-lt"/>
                <a:ea typeface="+mj-ea"/>
                <a:cs typeface="+mj-cs"/>
              </a:rPr>
              <a:t>Kids’ Minute</a:t>
            </a:r>
            <a:endParaRPr lang="en-US" altLang="en-US" sz="6000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64E6C3-D527-FF12-DC43-61ED998D2CFA}"/>
              </a:ext>
            </a:extLst>
          </p:cNvPr>
          <p:cNvSpPr txBox="1">
            <a:spLocks/>
          </p:cNvSpPr>
          <p:nvPr/>
        </p:nvSpPr>
        <p:spPr>
          <a:xfrm>
            <a:off x="6342391" y="5633765"/>
            <a:ext cx="2556416" cy="873612"/>
          </a:xfrm>
          <a:prstGeom prst="rect">
            <a:avLst/>
          </a:prstGeom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000"/>
              </a:spcBef>
              <a:defRPr/>
            </a:pP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&amp; Sunday </a:t>
            </a:r>
            <a:b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</a:br>
            <a:r>
              <a:rPr lang="en-US" altLang="en-US" b="1" kern="1200" dirty="0">
                <a:solidFill>
                  <a:srgbClr val="FFFFFF"/>
                </a:solidFill>
                <a:effectLst>
                  <a:glow>
                    <a:schemeClr val="bg1"/>
                  </a:glow>
                </a:effectLst>
                <a:latin typeface="+mn-lt"/>
                <a:ea typeface="+mn-ea"/>
                <a:cs typeface="+mn-cs"/>
              </a:rPr>
              <a:t>    School</a:t>
            </a:r>
            <a:endParaRPr lang="en-US" altLang="en-US" i="1" kern="1200" dirty="0">
              <a:solidFill>
                <a:srgbClr val="FFFFFF"/>
              </a:solidFill>
              <a:effectLst>
                <a:glow>
                  <a:schemeClr val="bg1"/>
                </a:glo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2" name="Picture 9" descr="Image result for kids jesus">
            <a:extLst>
              <a:ext uri="{FF2B5EF4-FFF2-40B4-BE49-F238E27FC236}">
                <a16:creationId xmlns:a16="http://schemas.microsoft.com/office/drawing/2014/main" id="{49456107-7433-9358-CCF1-750BD204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" r="-1" b="-1"/>
          <a:stretch/>
        </p:blipFill>
        <p:spPr bwMode="auto">
          <a:xfrm>
            <a:off x="17314" y="1341414"/>
            <a:ext cx="9144002" cy="2608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2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544E1-46BB-917D-3BC8-617BED444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93240F-9EBE-02E1-C1F4-16C6BFEA2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10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8FF0-415F-F339-CDEB-85812BC3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51D2F-F778-DBD0-0A72-DD3100C98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19D5A-D5CB-D6E4-9485-7D11E3EB6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606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721A3-FDF1-834D-03E6-42E5507FA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9C60B4-370F-5016-4071-5B2E2CA58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492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6085B-D20A-3AE2-977C-2D29EE7E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okie and a glass of coffee&#10;&#10;Description automatically generated with low confidence">
            <a:extLst>
              <a:ext uri="{FF2B5EF4-FFF2-40B4-BE49-F238E27FC236}">
                <a16:creationId xmlns:a16="http://schemas.microsoft.com/office/drawing/2014/main" id="{88FC5FF5-350E-6637-70AC-C60B721EB7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866" r="7629" b="1"/>
          <a:stretch/>
        </p:blipFill>
        <p:spPr>
          <a:xfrm>
            <a:off x="5117910" y="10"/>
            <a:ext cx="4026090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16585-D3EA-989C-8057-53E46C0D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17" y="122830"/>
            <a:ext cx="5554638" cy="67351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1 Corinthians 11:23-26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 Jesus, on the night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was betrayed, took bread,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and when He had given thanks,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broke it and said,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is My body, which is for you; do this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In the same way, after supper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He took the cup, saying, 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“</a:t>
            </a:r>
            <a:r>
              <a:rPr lang="en-CA" sz="3000" b="1" dirty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</a:rPr>
              <a:t>This cup is the new covenant in My blood; do this, whenever you drink it, in remembrance of Me</a:t>
            </a: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.” </a:t>
            </a:r>
          </a:p>
          <a:p>
            <a:pPr marL="0" indent="0">
              <a:buNone/>
            </a:pP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For whenever you eat this bread and drink this cup, you proclaim </a:t>
            </a:r>
            <a:br>
              <a:rPr lang="en-CA" sz="3000" dirty="0">
                <a:effectLst>
                  <a:glow rad="127000">
                    <a:schemeClr val="bg1"/>
                  </a:glow>
                </a:effectLst>
              </a:rPr>
            </a:br>
            <a:r>
              <a:rPr lang="en-CA" sz="3000" dirty="0">
                <a:effectLst>
                  <a:glow rad="127000">
                    <a:schemeClr val="bg1"/>
                  </a:glow>
                </a:effectLst>
              </a:rPr>
              <a:t>the Lord’s death until He comes.</a:t>
            </a:r>
            <a:endParaRPr lang="en-US" sz="3000" dirty="0">
              <a:effectLst>
                <a:glow rad="1270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0707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81BA3-4CC2-4B3F-9E14-72C1BAF2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638" y="172996"/>
            <a:ext cx="5449330" cy="1650926"/>
          </a:xfrm>
        </p:spPr>
        <p:txBody>
          <a:bodyPr anchor="b">
            <a:normAutofit/>
          </a:bodyPr>
          <a:lstStyle/>
          <a:p>
            <a:pPr algn="ctr"/>
            <a:r>
              <a:rPr lang="en-CA" sz="5400" b="1" dirty="0">
                <a:effectLst>
                  <a:glow rad="127000">
                    <a:schemeClr val="bg1"/>
                  </a:glow>
                </a:effectLst>
              </a:rPr>
              <a:t>We’re so glad you joined us today!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4129FB-17D3-4FE0-AC96-C5995A609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670" y="1993900"/>
            <a:ext cx="5449330" cy="48641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450"/>
              </a:spcBef>
              <a:buNone/>
            </a:pP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Please join us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for refreshments </a:t>
            </a:r>
            <a:b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</a:br>
            <a:r>
              <a:rPr lang="en-US" sz="4400" b="1" i="1" spc="-8" dirty="0">
                <a:solidFill>
                  <a:srgbClr val="006600"/>
                </a:solidFill>
                <a:effectLst>
                  <a:glow rad="127000">
                    <a:schemeClr val="bg1"/>
                  </a:glow>
                </a:effectLst>
              </a:rPr>
              <a:t>&amp; fellowship!</a:t>
            </a:r>
          </a:p>
          <a:p>
            <a:pPr marL="0" indent="0" algn="ctr">
              <a:spcBef>
                <a:spcPts val="450"/>
              </a:spcBef>
              <a:buNone/>
            </a:pPr>
            <a:endParaRPr lang="en-US" sz="2400" i="1" dirty="0">
              <a:effectLst>
                <a:glow rad="127000">
                  <a:schemeClr val="bg1"/>
                </a:glow>
              </a:effectLst>
            </a:endParaRPr>
          </a:p>
          <a:p>
            <a:pPr marL="0" indent="0" algn="ctr">
              <a:spcBef>
                <a:spcPts val="450"/>
              </a:spcBef>
              <a:buNone/>
            </a:pP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See the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bulletin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for more info, </a:t>
            </a:r>
            <a:br>
              <a:rPr lang="en-US" sz="3600" i="1" dirty="0">
                <a:effectLst>
                  <a:glow rad="127000">
                    <a:schemeClr val="bg1"/>
                  </a:glow>
                </a:effectLst>
              </a:rPr>
            </a:b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or </a:t>
            </a:r>
            <a:r>
              <a:rPr lang="en-US" sz="3600" b="1" i="1" dirty="0">
                <a:effectLst>
                  <a:glow rad="127000">
                    <a:schemeClr val="bg1"/>
                  </a:glow>
                </a:effectLst>
              </a:rPr>
              <a:t>contact</a:t>
            </a:r>
            <a:r>
              <a:rPr lang="en-US" sz="3600" i="1" dirty="0">
                <a:effectLst>
                  <a:glow rad="127000">
                    <a:schemeClr val="bg1"/>
                  </a:glow>
                </a:effectLst>
              </a:rPr>
              <a:t> us at </a:t>
            </a:r>
            <a:r>
              <a:rPr lang="en-US" sz="3600" b="1" i="1" dirty="0">
                <a:solidFill>
                  <a:srgbClr val="0000CC"/>
                </a:solidFill>
                <a:effectLst>
                  <a:glow rad="127000">
                    <a:schemeClr val="bg1"/>
                  </a:glow>
                </a:effectLst>
              </a:rPr>
              <a:t>parkdaleonline@gmail.com </a:t>
            </a:r>
            <a:endParaRPr lang="en-US" sz="3600" i="1" dirty="0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4" name="Picture 3" descr="A church with a cross on the wall&#10;&#10;Description automatically generated">
            <a:extLst>
              <a:ext uri="{FF2B5EF4-FFF2-40B4-BE49-F238E27FC236}">
                <a16:creationId xmlns:a16="http://schemas.microsoft.com/office/drawing/2014/main" id="{C8825370-DF34-49CE-39CE-BFA6D08DA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9" r="-1"/>
          <a:stretch>
            <a:fillRect/>
          </a:stretch>
        </p:blipFill>
        <p:spPr>
          <a:xfrm>
            <a:off x="0" y="0"/>
            <a:ext cx="3720820" cy="684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67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20989</TotalTime>
  <Words>271</Words>
  <Application>Microsoft Office PowerPoint</Application>
  <PresentationFormat>On-screen Show (4:3)</PresentationFormat>
  <Paragraphs>34</Paragraphs>
  <Slides>12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2013 - 2022 Theme</vt:lpstr>
      <vt:lpstr>PowerPoint Presentation</vt:lpstr>
      <vt:lpstr>Songs</vt:lpstr>
      <vt:lpstr>Welcome  to Parkdale Church!</vt:lpstr>
      <vt:lpstr>Updates @Parkdale </vt:lpstr>
      <vt:lpstr>Offering</vt:lpstr>
      <vt:lpstr>PowerPoint Presentation</vt:lpstr>
      <vt:lpstr>Kids’ Minute</vt:lpstr>
      <vt:lpstr>PowerPoint Presentation</vt:lpstr>
      <vt:lpstr>PowerPoint Presentation</vt:lpstr>
      <vt:lpstr>PowerPoint Presentation</vt:lpstr>
      <vt:lpstr>PowerPoint Presentation</vt:lpstr>
      <vt:lpstr>We’re so glad you joined us today!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Stewart</dc:creator>
  <cp:lastModifiedBy>Parkdale Church</cp:lastModifiedBy>
  <cp:revision>158</cp:revision>
  <dcterms:created xsi:type="dcterms:W3CDTF">2021-01-22T20:41:10Z</dcterms:created>
  <dcterms:modified xsi:type="dcterms:W3CDTF">2026-09-17T19:43:57Z</dcterms:modified>
</cp:coreProperties>
</file>