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842" r:id="rId1"/>
  </p:sldMasterIdLst>
  <p:notesMasterIdLst>
    <p:notesMasterId r:id="rId33"/>
  </p:notesMasterIdLst>
  <p:sldIdLst>
    <p:sldId id="1105" r:id="rId2"/>
    <p:sldId id="3162" r:id="rId3"/>
    <p:sldId id="2919" r:id="rId4"/>
    <p:sldId id="3202" r:id="rId5"/>
    <p:sldId id="3029" r:id="rId6"/>
    <p:sldId id="2276" r:id="rId7"/>
    <p:sldId id="1767" r:id="rId8"/>
    <p:sldId id="256" r:id="rId9"/>
    <p:sldId id="257" r:id="rId10"/>
    <p:sldId id="258" r:id="rId11"/>
    <p:sldId id="259" r:id="rId12"/>
    <p:sldId id="260" r:id="rId13"/>
    <p:sldId id="261" r:id="rId14"/>
    <p:sldId id="262" r:id="rId15"/>
    <p:sldId id="267" r:id="rId16"/>
    <p:sldId id="263" r:id="rId17"/>
    <p:sldId id="264" r:id="rId18"/>
    <p:sldId id="265" r:id="rId19"/>
    <p:sldId id="266" r:id="rId20"/>
    <p:sldId id="268" r:id="rId21"/>
    <p:sldId id="269" r:id="rId22"/>
    <p:sldId id="270" r:id="rId23"/>
    <p:sldId id="271" r:id="rId24"/>
    <p:sldId id="272" r:id="rId25"/>
    <p:sldId id="273" r:id="rId26"/>
    <p:sldId id="277" r:id="rId27"/>
    <p:sldId id="274" r:id="rId28"/>
    <p:sldId id="275" r:id="rId29"/>
    <p:sldId id="276" r:id="rId30"/>
    <p:sldId id="3085" r:id="rId31"/>
    <p:sldId id="304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0FE668-9D6D-4A99-9E97-636FFE5B8482}">
          <p14:sldIdLst>
            <p14:sldId id="1105"/>
            <p14:sldId id="3162"/>
            <p14:sldId id="2919"/>
            <p14:sldId id="3202"/>
            <p14:sldId id="3029"/>
            <p14:sldId id="2276"/>
            <p14:sldId id="1767"/>
            <p14:sldId id="256"/>
            <p14:sldId id="257"/>
            <p14:sldId id="258"/>
            <p14:sldId id="259"/>
            <p14:sldId id="260"/>
            <p14:sldId id="261"/>
            <p14:sldId id="262"/>
            <p14:sldId id="267"/>
            <p14:sldId id="263"/>
            <p14:sldId id="264"/>
            <p14:sldId id="265"/>
            <p14:sldId id="266"/>
            <p14:sldId id="268"/>
            <p14:sldId id="269"/>
            <p14:sldId id="270"/>
            <p14:sldId id="271"/>
            <p14:sldId id="272"/>
            <p14:sldId id="273"/>
            <p14:sldId id="277"/>
            <p14:sldId id="274"/>
            <p14:sldId id="275"/>
            <p14:sldId id="276"/>
            <p14:sldId id="3085"/>
            <p14:sldId id="3043"/>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FF"/>
    <a:srgbClr val="773B22"/>
    <a:srgbClr val="E2DAC3"/>
    <a:srgbClr val="006600"/>
    <a:srgbClr val="0000FF"/>
    <a:srgbClr val="1D1D1D"/>
    <a:srgbClr val="422F1E"/>
    <a:srgbClr val="46373E"/>
    <a:srgbClr val="151C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876052-5384-40E6-8783-E1B38C986FAC}" v="6" dt="2026-10-31T20:04:19.3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73" autoAdjust="0"/>
    <p:restoredTop sz="94703"/>
  </p:normalViewPr>
  <p:slideViewPr>
    <p:cSldViewPr snapToGrid="0">
      <p:cViewPr varScale="1">
        <p:scale>
          <a:sx n="82" d="100"/>
          <a:sy n="82" d="100"/>
        </p:scale>
        <p:origin x="120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kdale Church" userId="f30ea0ede9bb05e6" providerId="LiveId" clId="{24C4F4ED-5188-4A37-95D9-524FAFA39F86}"/>
    <pc:docChg chg="undo custSel addSld delSld modSld sldOrd modSection">
      <pc:chgData name="Parkdale Church" userId="f30ea0ede9bb05e6" providerId="LiveId" clId="{24C4F4ED-5188-4A37-95D9-524FAFA39F86}" dt="2026-10-31T20:12:37.726" v="180" actId="1037"/>
      <pc:docMkLst>
        <pc:docMk/>
      </pc:docMkLst>
      <pc:sldChg chg="del">
        <pc:chgData name="Parkdale Church" userId="f30ea0ede9bb05e6" providerId="LiveId" clId="{24C4F4ED-5188-4A37-95D9-524FAFA39F86}" dt="2026-10-31T19:58:23.396" v="29" actId="47"/>
        <pc:sldMkLst>
          <pc:docMk/>
          <pc:sldMk cId="60765472" sldId="256"/>
        </pc:sldMkLst>
      </pc:sldChg>
      <pc:sldChg chg="addSp delSp modSp add del mod setBg delDesignElem">
        <pc:chgData name="Parkdale Church" userId="f30ea0ede9bb05e6" providerId="LiveId" clId="{24C4F4ED-5188-4A37-95D9-524FAFA39F86}" dt="2026-10-31T20:06:21.441" v="99" actId="1076"/>
        <pc:sldMkLst>
          <pc:docMk/>
          <pc:sldMk cId="459287038" sldId="256"/>
        </pc:sldMkLst>
        <pc:spChg chg="add del">
          <ac:chgData name="Parkdale Church" userId="f30ea0ede9bb05e6" providerId="LiveId" clId="{24C4F4ED-5188-4A37-95D9-524FAFA39F86}" dt="2026-10-31T20:03:44.847" v="48"/>
          <ac:spMkLst>
            <pc:docMk/>
            <pc:sldMk cId="459287038" sldId="256"/>
            <ac:spMk id="21" creationId="{0EECA69B-4C2A-7F31-8019-E90DB3BD49CB}"/>
          </ac:spMkLst>
        </pc:spChg>
        <pc:spChg chg="add del">
          <ac:chgData name="Parkdale Church" userId="f30ea0ede9bb05e6" providerId="LiveId" clId="{24C4F4ED-5188-4A37-95D9-524FAFA39F86}" dt="2026-10-31T20:03:44.847" v="48"/>
          <ac:spMkLst>
            <pc:docMk/>
            <pc:sldMk cId="459287038" sldId="256"/>
            <ac:spMk id="23" creationId="{1103FDB8-D911-F8F8-F9EC-FB7FF543594C}"/>
          </ac:spMkLst>
        </pc:spChg>
        <pc:picChg chg="mod">
          <ac:chgData name="Parkdale Church" userId="f30ea0ede9bb05e6" providerId="LiveId" clId="{24C4F4ED-5188-4A37-95D9-524FAFA39F86}" dt="2026-10-31T20:06:21.441" v="99" actId="1076"/>
          <ac:picMkLst>
            <pc:docMk/>
            <pc:sldMk cId="459287038" sldId="256"/>
            <ac:picMk id="5" creationId="{4B23BFF7-DD7F-0E2B-37FE-159D03AC0424}"/>
          </ac:picMkLst>
        </pc:picChg>
      </pc:sldChg>
      <pc:sldChg chg="modSp add del mod setBg">
        <pc:chgData name="Parkdale Church" userId="f30ea0ede9bb05e6" providerId="LiveId" clId="{24C4F4ED-5188-4A37-95D9-524FAFA39F86}" dt="2026-10-31T20:04:24.316" v="55" actId="1076"/>
        <pc:sldMkLst>
          <pc:docMk/>
          <pc:sldMk cId="0" sldId="257"/>
        </pc:sldMkLst>
        <pc:spChg chg="mod">
          <ac:chgData name="Parkdale Church" userId="f30ea0ede9bb05e6" providerId="LiveId" clId="{24C4F4ED-5188-4A37-95D9-524FAFA39F86}" dt="2026-10-31T20:04:24.316" v="55" actId="1076"/>
          <ac:spMkLst>
            <pc:docMk/>
            <pc:sldMk cId="0" sldId="257"/>
            <ac:spMk id="2" creationId="{00000000-0000-0000-0000-000000000000}"/>
          </ac:spMkLst>
        </pc:spChg>
      </pc:sldChg>
      <pc:sldChg chg="modSp add del mod setBg">
        <pc:chgData name="Parkdale Church" userId="f30ea0ede9bb05e6" providerId="LiveId" clId="{24C4F4ED-5188-4A37-95D9-524FAFA39F86}" dt="2026-10-31T20:06:59.753" v="113" actId="14100"/>
        <pc:sldMkLst>
          <pc:docMk/>
          <pc:sldMk cId="0" sldId="258"/>
        </pc:sldMkLst>
        <pc:spChg chg="mod">
          <ac:chgData name="Parkdale Church" userId="f30ea0ede9bb05e6" providerId="LiveId" clId="{24C4F4ED-5188-4A37-95D9-524FAFA39F86}" dt="2026-10-31T20:06:50.253" v="110" actId="1036"/>
          <ac:spMkLst>
            <pc:docMk/>
            <pc:sldMk cId="0" sldId="258"/>
            <ac:spMk id="14" creationId="{00000000-0000-0000-0000-000000000000}"/>
          </ac:spMkLst>
        </pc:spChg>
        <pc:spChg chg="mod">
          <ac:chgData name="Parkdale Church" userId="f30ea0ede9bb05e6" providerId="LiveId" clId="{24C4F4ED-5188-4A37-95D9-524FAFA39F86}" dt="2026-10-31T20:06:45.019" v="106" actId="1036"/>
          <ac:spMkLst>
            <pc:docMk/>
            <pc:sldMk cId="0" sldId="258"/>
            <ac:spMk id="18" creationId="{00000000-0000-0000-0000-000000000000}"/>
          </ac:spMkLst>
        </pc:spChg>
        <pc:spChg chg="mod">
          <ac:chgData name="Parkdale Church" userId="f30ea0ede9bb05e6" providerId="LiveId" clId="{24C4F4ED-5188-4A37-95D9-524FAFA39F86}" dt="2026-10-31T20:06:59.753" v="113" actId="14100"/>
          <ac:spMkLst>
            <pc:docMk/>
            <pc:sldMk cId="0" sldId="258"/>
            <ac:spMk id="22" creationId="{00000000-0000-0000-0000-000000000000}"/>
          </ac:spMkLst>
        </pc:spChg>
      </pc:sldChg>
      <pc:sldChg chg="modSp add del mod setBg">
        <pc:chgData name="Parkdale Church" userId="f30ea0ede9bb05e6" providerId="LiveId" clId="{24C4F4ED-5188-4A37-95D9-524FAFA39F86}" dt="2026-10-31T20:07:14.410" v="114" actId="14100"/>
        <pc:sldMkLst>
          <pc:docMk/>
          <pc:sldMk cId="0" sldId="259"/>
        </pc:sldMkLst>
        <pc:spChg chg="mod">
          <ac:chgData name="Parkdale Church" userId="f30ea0ede9bb05e6" providerId="LiveId" clId="{24C4F4ED-5188-4A37-95D9-524FAFA39F86}" dt="2026-10-31T20:07:14.410" v="114" actId="14100"/>
          <ac:spMkLst>
            <pc:docMk/>
            <pc:sldMk cId="0" sldId="259"/>
            <ac:spMk id="14" creationId="{00000000-0000-0000-0000-000000000000}"/>
          </ac:spMkLst>
        </pc:spChg>
      </pc:sldChg>
      <pc:sldChg chg="add del setBg">
        <pc:chgData name="Parkdale Church" userId="f30ea0ede9bb05e6" providerId="LiveId" clId="{24C4F4ED-5188-4A37-95D9-524FAFA39F86}" dt="2026-10-31T20:04:19.332" v="54"/>
        <pc:sldMkLst>
          <pc:docMk/>
          <pc:sldMk cId="0" sldId="260"/>
        </pc:sldMkLst>
      </pc:sldChg>
      <pc:sldChg chg="add del setBg">
        <pc:chgData name="Parkdale Church" userId="f30ea0ede9bb05e6" providerId="LiveId" clId="{24C4F4ED-5188-4A37-95D9-524FAFA39F86}" dt="2026-10-31T20:04:19.332" v="54"/>
        <pc:sldMkLst>
          <pc:docMk/>
          <pc:sldMk cId="0" sldId="261"/>
        </pc:sldMkLst>
      </pc:sldChg>
      <pc:sldChg chg="add del setBg">
        <pc:chgData name="Parkdale Church" userId="f30ea0ede9bb05e6" providerId="LiveId" clId="{24C4F4ED-5188-4A37-95D9-524FAFA39F86}" dt="2026-10-31T20:04:19.332" v="54"/>
        <pc:sldMkLst>
          <pc:docMk/>
          <pc:sldMk cId="0" sldId="262"/>
        </pc:sldMkLst>
      </pc:sldChg>
      <pc:sldChg chg="add del setBg">
        <pc:chgData name="Parkdale Church" userId="f30ea0ede9bb05e6" providerId="LiveId" clId="{24C4F4ED-5188-4A37-95D9-524FAFA39F86}" dt="2026-10-31T20:04:19.332" v="54"/>
        <pc:sldMkLst>
          <pc:docMk/>
          <pc:sldMk cId="0" sldId="263"/>
        </pc:sldMkLst>
      </pc:sldChg>
      <pc:sldChg chg="add del setBg">
        <pc:chgData name="Parkdale Church" userId="f30ea0ede9bb05e6" providerId="LiveId" clId="{24C4F4ED-5188-4A37-95D9-524FAFA39F86}" dt="2026-10-31T20:04:19.332" v="54"/>
        <pc:sldMkLst>
          <pc:docMk/>
          <pc:sldMk cId="0" sldId="264"/>
        </pc:sldMkLst>
      </pc:sldChg>
      <pc:sldChg chg="add del setBg">
        <pc:chgData name="Parkdale Church" userId="f30ea0ede9bb05e6" providerId="LiveId" clId="{24C4F4ED-5188-4A37-95D9-524FAFA39F86}" dt="2026-10-31T20:04:19.332" v="54"/>
        <pc:sldMkLst>
          <pc:docMk/>
          <pc:sldMk cId="0" sldId="265"/>
        </pc:sldMkLst>
      </pc:sldChg>
      <pc:sldChg chg="add del setBg">
        <pc:chgData name="Parkdale Church" userId="f30ea0ede9bb05e6" providerId="LiveId" clId="{24C4F4ED-5188-4A37-95D9-524FAFA39F86}" dt="2026-10-31T20:04:19.332" v="54"/>
        <pc:sldMkLst>
          <pc:docMk/>
          <pc:sldMk cId="0" sldId="266"/>
        </pc:sldMkLst>
      </pc:sldChg>
      <pc:sldChg chg="addSp delSp add del setBg delDesignElem">
        <pc:chgData name="Parkdale Church" userId="f30ea0ede9bb05e6" providerId="LiveId" clId="{24C4F4ED-5188-4A37-95D9-524FAFA39F86}" dt="2026-10-31T20:04:19.332" v="54"/>
        <pc:sldMkLst>
          <pc:docMk/>
          <pc:sldMk cId="374190555" sldId="267"/>
        </pc:sldMkLst>
        <pc:spChg chg="add del">
          <ac:chgData name="Parkdale Church" userId="f30ea0ede9bb05e6" providerId="LiveId" clId="{24C4F4ED-5188-4A37-95D9-524FAFA39F86}" dt="2026-10-31T20:04:19.332" v="54"/>
          <ac:spMkLst>
            <pc:docMk/>
            <pc:sldMk cId="374190555" sldId="267"/>
            <ac:spMk id="21" creationId="{976379DA-B1D5-3240-9406-CE36E0C1BD20}"/>
          </ac:spMkLst>
        </pc:spChg>
        <pc:spChg chg="add del">
          <ac:chgData name="Parkdale Church" userId="f30ea0ede9bb05e6" providerId="LiveId" clId="{24C4F4ED-5188-4A37-95D9-524FAFA39F86}" dt="2026-10-31T20:04:19.332" v="54"/>
          <ac:spMkLst>
            <pc:docMk/>
            <pc:sldMk cId="374190555" sldId="267"/>
            <ac:spMk id="23" creationId="{B36AC8A0-42C8-A602-B08F-3D462AF08C59}"/>
          </ac:spMkLst>
        </pc:spChg>
      </pc:sldChg>
      <pc:sldChg chg="add del setBg">
        <pc:chgData name="Parkdale Church" userId="f30ea0ede9bb05e6" providerId="LiveId" clId="{24C4F4ED-5188-4A37-95D9-524FAFA39F86}" dt="2026-10-31T20:04:19.332" v="54"/>
        <pc:sldMkLst>
          <pc:docMk/>
          <pc:sldMk cId="0" sldId="268"/>
        </pc:sldMkLst>
      </pc:sldChg>
      <pc:sldChg chg="add del setBg">
        <pc:chgData name="Parkdale Church" userId="f30ea0ede9bb05e6" providerId="LiveId" clId="{24C4F4ED-5188-4A37-95D9-524FAFA39F86}" dt="2026-10-31T20:04:19.332" v="54"/>
        <pc:sldMkLst>
          <pc:docMk/>
          <pc:sldMk cId="0" sldId="269"/>
        </pc:sldMkLst>
      </pc:sldChg>
      <pc:sldChg chg="modSp add del mod setBg">
        <pc:chgData name="Parkdale Church" userId="f30ea0ede9bb05e6" providerId="LiveId" clId="{24C4F4ED-5188-4A37-95D9-524FAFA39F86}" dt="2026-10-31T20:05:50.597" v="95" actId="1035"/>
        <pc:sldMkLst>
          <pc:docMk/>
          <pc:sldMk cId="0" sldId="270"/>
        </pc:sldMkLst>
        <pc:spChg chg="mod">
          <ac:chgData name="Parkdale Church" userId="f30ea0ede9bb05e6" providerId="LiveId" clId="{24C4F4ED-5188-4A37-95D9-524FAFA39F86}" dt="2026-10-31T20:05:50.597" v="95" actId="1035"/>
          <ac:spMkLst>
            <pc:docMk/>
            <pc:sldMk cId="0" sldId="270"/>
            <ac:spMk id="10" creationId="{00000000-0000-0000-0000-000000000000}"/>
          </ac:spMkLst>
        </pc:spChg>
      </pc:sldChg>
      <pc:sldChg chg="modSp add del mod setBg">
        <pc:chgData name="Parkdale Church" userId="f30ea0ede9bb05e6" providerId="LiveId" clId="{24C4F4ED-5188-4A37-95D9-524FAFA39F86}" dt="2026-10-31T20:05:42.222" v="81" actId="1037"/>
        <pc:sldMkLst>
          <pc:docMk/>
          <pc:sldMk cId="0" sldId="271"/>
        </pc:sldMkLst>
        <pc:spChg chg="mod">
          <ac:chgData name="Parkdale Church" userId="f30ea0ede9bb05e6" providerId="LiveId" clId="{24C4F4ED-5188-4A37-95D9-524FAFA39F86}" dt="2026-10-31T20:05:42.222" v="81" actId="1037"/>
          <ac:spMkLst>
            <pc:docMk/>
            <pc:sldMk cId="0" sldId="271"/>
            <ac:spMk id="7" creationId="{00000000-0000-0000-0000-000000000000}"/>
          </ac:spMkLst>
        </pc:spChg>
        <pc:picChg chg="mod">
          <ac:chgData name="Parkdale Church" userId="f30ea0ede9bb05e6" providerId="LiveId" clId="{24C4F4ED-5188-4A37-95D9-524FAFA39F86}" dt="2026-10-31T20:05:28.660" v="76" actId="1076"/>
          <ac:picMkLst>
            <pc:docMk/>
            <pc:sldMk cId="0" sldId="271"/>
            <ac:picMk id="16" creationId="{00000000-0000-0000-0000-000000000000}"/>
          </ac:picMkLst>
        </pc:picChg>
      </pc:sldChg>
      <pc:sldChg chg="add del setBg">
        <pc:chgData name="Parkdale Church" userId="f30ea0ede9bb05e6" providerId="LiveId" clId="{24C4F4ED-5188-4A37-95D9-524FAFA39F86}" dt="2026-10-31T20:04:19.332" v="54"/>
        <pc:sldMkLst>
          <pc:docMk/>
          <pc:sldMk cId="0" sldId="272"/>
        </pc:sldMkLst>
      </pc:sldChg>
      <pc:sldChg chg="modSp add del mod setBg">
        <pc:chgData name="Parkdale Church" userId="f30ea0ede9bb05e6" providerId="LiveId" clId="{24C4F4ED-5188-4A37-95D9-524FAFA39F86}" dt="2026-10-31T20:04:44.472" v="67" actId="1035"/>
        <pc:sldMkLst>
          <pc:docMk/>
          <pc:sldMk cId="0" sldId="273"/>
        </pc:sldMkLst>
        <pc:spChg chg="mod">
          <ac:chgData name="Parkdale Church" userId="f30ea0ede9bb05e6" providerId="LiveId" clId="{24C4F4ED-5188-4A37-95D9-524FAFA39F86}" dt="2026-10-31T20:04:44.472" v="67" actId="1035"/>
          <ac:spMkLst>
            <pc:docMk/>
            <pc:sldMk cId="0" sldId="273"/>
            <ac:spMk id="10" creationId="{00000000-0000-0000-0000-000000000000}"/>
          </ac:spMkLst>
        </pc:spChg>
      </pc:sldChg>
      <pc:sldChg chg="addSp delSp add del setBg delDesignElem">
        <pc:chgData name="Parkdale Church" userId="f30ea0ede9bb05e6" providerId="LiveId" clId="{24C4F4ED-5188-4A37-95D9-524FAFA39F86}" dt="2026-10-31T20:04:19.332" v="54"/>
        <pc:sldMkLst>
          <pc:docMk/>
          <pc:sldMk cId="2150070437" sldId="274"/>
        </pc:sldMkLst>
        <pc:spChg chg="add del">
          <ac:chgData name="Parkdale Church" userId="f30ea0ede9bb05e6" providerId="LiveId" clId="{24C4F4ED-5188-4A37-95D9-524FAFA39F86}" dt="2026-10-31T20:04:19.332" v="54"/>
          <ac:spMkLst>
            <pc:docMk/>
            <pc:sldMk cId="2150070437" sldId="274"/>
            <ac:spMk id="21" creationId="{7FC90BC8-ED63-973F-7EBC-C948B584EC43}"/>
          </ac:spMkLst>
        </pc:spChg>
        <pc:spChg chg="add del">
          <ac:chgData name="Parkdale Church" userId="f30ea0ede9bb05e6" providerId="LiveId" clId="{24C4F4ED-5188-4A37-95D9-524FAFA39F86}" dt="2026-10-31T20:04:19.332" v="54"/>
          <ac:spMkLst>
            <pc:docMk/>
            <pc:sldMk cId="2150070437" sldId="274"/>
            <ac:spMk id="23" creationId="{0AC26D6D-3409-74ED-194A-0883A99F94E7}"/>
          </ac:spMkLst>
        </pc:spChg>
      </pc:sldChg>
      <pc:sldChg chg="modSp add del mod setBg">
        <pc:chgData name="Parkdale Church" userId="f30ea0ede9bb05e6" providerId="LiveId" clId="{24C4F4ED-5188-4A37-95D9-524FAFA39F86}" dt="2026-10-31T20:12:37.726" v="180" actId="1037"/>
        <pc:sldMkLst>
          <pc:docMk/>
          <pc:sldMk cId="0" sldId="275"/>
        </pc:sldMkLst>
        <pc:spChg chg="mod">
          <ac:chgData name="Parkdale Church" userId="f30ea0ede9bb05e6" providerId="LiveId" clId="{24C4F4ED-5188-4A37-95D9-524FAFA39F86}" dt="2026-10-31T20:12:37.726" v="180" actId="1037"/>
          <ac:spMkLst>
            <pc:docMk/>
            <pc:sldMk cId="0" sldId="275"/>
            <ac:spMk id="13" creationId="{00000000-0000-0000-0000-000000000000}"/>
          </ac:spMkLst>
        </pc:spChg>
        <pc:spChg chg="mod">
          <ac:chgData name="Parkdale Church" userId="f30ea0ede9bb05e6" providerId="LiveId" clId="{24C4F4ED-5188-4A37-95D9-524FAFA39F86}" dt="2026-10-31T20:12:37.726" v="180" actId="1037"/>
          <ac:spMkLst>
            <pc:docMk/>
            <pc:sldMk cId="0" sldId="275"/>
            <ac:spMk id="14" creationId="{00000000-0000-0000-0000-000000000000}"/>
          </ac:spMkLst>
        </pc:spChg>
        <pc:spChg chg="mod">
          <ac:chgData name="Parkdale Church" userId="f30ea0ede9bb05e6" providerId="LiveId" clId="{24C4F4ED-5188-4A37-95D9-524FAFA39F86}" dt="2026-10-31T20:12:37.726" v="180" actId="1037"/>
          <ac:spMkLst>
            <pc:docMk/>
            <pc:sldMk cId="0" sldId="275"/>
            <ac:spMk id="15" creationId="{00000000-0000-0000-0000-000000000000}"/>
          </ac:spMkLst>
        </pc:spChg>
        <pc:spChg chg="mod">
          <ac:chgData name="Parkdale Church" userId="f30ea0ede9bb05e6" providerId="LiveId" clId="{24C4F4ED-5188-4A37-95D9-524FAFA39F86}" dt="2026-10-31T20:12:37.726" v="180" actId="1037"/>
          <ac:spMkLst>
            <pc:docMk/>
            <pc:sldMk cId="0" sldId="275"/>
            <ac:spMk id="16" creationId="{00000000-0000-0000-0000-000000000000}"/>
          </ac:spMkLst>
        </pc:spChg>
        <pc:spChg chg="mod">
          <ac:chgData name="Parkdale Church" userId="f30ea0ede9bb05e6" providerId="LiveId" clId="{24C4F4ED-5188-4A37-95D9-524FAFA39F86}" dt="2026-10-31T20:12:37.726" v="180" actId="1037"/>
          <ac:spMkLst>
            <pc:docMk/>
            <pc:sldMk cId="0" sldId="275"/>
            <ac:spMk id="17" creationId="{00000000-0000-0000-0000-000000000000}"/>
          </ac:spMkLst>
        </pc:spChg>
        <pc:spChg chg="mod">
          <ac:chgData name="Parkdale Church" userId="f30ea0ede9bb05e6" providerId="LiveId" clId="{24C4F4ED-5188-4A37-95D9-524FAFA39F86}" dt="2026-10-31T20:12:37.726" v="180" actId="1037"/>
          <ac:spMkLst>
            <pc:docMk/>
            <pc:sldMk cId="0" sldId="275"/>
            <ac:spMk id="18" creationId="{00000000-0000-0000-0000-000000000000}"/>
          </ac:spMkLst>
        </pc:spChg>
      </pc:sldChg>
      <pc:sldChg chg="addSp delSp add del setBg delDesignElem">
        <pc:chgData name="Parkdale Church" userId="f30ea0ede9bb05e6" providerId="LiveId" clId="{24C4F4ED-5188-4A37-95D9-524FAFA39F86}" dt="2026-10-31T20:04:19.332" v="54"/>
        <pc:sldMkLst>
          <pc:docMk/>
          <pc:sldMk cId="1716237168" sldId="276"/>
        </pc:sldMkLst>
        <pc:spChg chg="add del">
          <ac:chgData name="Parkdale Church" userId="f30ea0ede9bb05e6" providerId="LiveId" clId="{24C4F4ED-5188-4A37-95D9-524FAFA39F86}" dt="2026-10-31T20:04:19.332" v="54"/>
          <ac:spMkLst>
            <pc:docMk/>
            <pc:sldMk cId="1716237168" sldId="276"/>
            <ac:spMk id="21" creationId="{27955A4B-3FF1-DB0A-5C7B-AF67E4CD2ACB}"/>
          </ac:spMkLst>
        </pc:spChg>
        <pc:spChg chg="add del">
          <ac:chgData name="Parkdale Church" userId="f30ea0ede9bb05e6" providerId="LiveId" clId="{24C4F4ED-5188-4A37-95D9-524FAFA39F86}" dt="2026-10-31T20:04:19.332" v="54"/>
          <ac:spMkLst>
            <pc:docMk/>
            <pc:sldMk cId="1716237168" sldId="276"/>
            <ac:spMk id="23" creationId="{80DAE85C-9F59-2A4B-3B49-40F295C1751E}"/>
          </ac:spMkLst>
        </pc:spChg>
      </pc:sldChg>
      <pc:sldChg chg="add del setBg">
        <pc:chgData name="Parkdale Church" userId="f30ea0ede9bb05e6" providerId="LiveId" clId="{24C4F4ED-5188-4A37-95D9-524FAFA39F86}" dt="2026-10-31T20:04:19.332" v="54"/>
        <pc:sldMkLst>
          <pc:docMk/>
          <pc:sldMk cId="0" sldId="277"/>
        </pc:sldMkLst>
      </pc:sldChg>
      <pc:sldChg chg="modSp mod">
        <pc:chgData name="Parkdale Church" userId="f30ea0ede9bb05e6" providerId="LiveId" clId="{24C4F4ED-5188-4A37-95D9-524FAFA39F86}" dt="2026-10-31T19:55:51.214" v="17" actId="20577"/>
        <pc:sldMkLst>
          <pc:docMk/>
          <pc:sldMk cId="0" sldId="1105"/>
        </pc:sldMkLst>
        <pc:spChg chg="mod">
          <ac:chgData name="Parkdale Church" userId="f30ea0ede9bb05e6" providerId="LiveId" clId="{24C4F4ED-5188-4A37-95D9-524FAFA39F86}" dt="2026-10-31T19:55:51.214" v="17" actId="20577"/>
          <ac:spMkLst>
            <pc:docMk/>
            <pc:sldMk cId="0" sldId="1105"/>
            <ac:spMk id="3" creationId="{00000000-0000-0000-0000-000000000000}"/>
          </ac:spMkLst>
        </pc:spChg>
      </pc:sldChg>
      <pc:sldChg chg="ord">
        <pc:chgData name="Parkdale Church" userId="f30ea0ede9bb05e6" providerId="LiveId" clId="{24C4F4ED-5188-4A37-95D9-524FAFA39F86}" dt="2026-10-31T19:59:39.365" v="46"/>
        <pc:sldMkLst>
          <pc:docMk/>
          <pc:sldMk cId="2329067877" sldId="3043"/>
        </pc:sldMkLst>
      </pc:sldChg>
      <pc:sldChg chg="add">
        <pc:chgData name="Parkdale Church" userId="f30ea0ede9bb05e6" providerId="LiveId" clId="{24C4F4ED-5188-4A37-95D9-524FAFA39F86}" dt="2026-10-31T19:58:47.396" v="30"/>
        <pc:sldMkLst>
          <pc:docMk/>
          <pc:sldMk cId="4030707733" sldId="3085"/>
        </pc:sldMkLst>
      </pc:sldChg>
      <pc:sldChg chg="modSp mod">
        <pc:chgData name="Parkdale Church" userId="f30ea0ede9bb05e6" providerId="LiveId" clId="{24C4F4ED-5188-4A37-95D9-524FAFA39F86}" dt="2026-10-31T19:57:08.380" v="28" actId="20577"/>
        <pc:sldMkLst>
          <pc:docMk/>
          <pc:sldMk cId="571922798" sldId="3162"/>
        </pc:sldMkLst>
        <pc:spChg chg="mod">
          <ac:chgData name="Parkdale Church" userId="f30ea0ede9bb05e6" providerId="LiveId" clId="{24C4F4ED-5188-4A37-95D9-524FAFA39F86}" dt="2026-10-31T19:57:08.380" v="28" actId="20577"/>
          <ac:spMkLst>
            <pc:docMk/>
            <pc:sldMk cId="571922798" sldId="3162"/>
            <ac:spMk id="3" creationId="{182029D2-14A3-F301-96BF-9639F416849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6B5AF-A09C-4734-940F-D6124C10BE8E}" type="datetimeFigureOut">
              <a:rPr lang="en-US" smtClean="0"/>
              <a:t>10/31/2026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F32AE-D9DE-49CF-8CF6-952E14AE9BC9}" type="slidenum">
              <a:rPr lang="en-US" smtClean="0"/>
              <a:t>‹#›</a:t>
            </a:fld>
            <a:endParaRPr lang="en-US"/>
          </a:p>
        </p:txBody>
      </p:sp>
    </p:spTree>
    <p:extLst>
      <p:ext uri="{BB962C8B-B14F-4D97-AF65-F5344CB8AC3E}">
        <p14:creationId xmlns:p14="http://schemas.microsoft.com/office/powerpoint/2010/main" val="2351589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FEDF32AE-D9DE-49CF-8CF6-952E14AE9BC9}" type="slidenum">
              <a:rPr lang="en-US" smtClean="0"/>
              <a:t>1</a:t>
            </a:fld>
            <a:endParaRPr lang="en-US"/>
          </a:p>
        </p:txBody>
      </p:sp>
    </p:spTree>
    <p:extLst>
      <p:ext uri="{BB962C8B-B14F-4D97-AF65-F5344CB8AC3E}">
        <p14:creationId xmlns:p14="http://schemas.microsoft.com/office/powerpoint/2010/main" val="3768677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7CBC4DB-B343-4E6A-BC15-18FA492B3432}" type="datetimeFigureOut">
              <a:rPr lang="en-CA" altLang="en-US" smtClean="0"/>
              <a:pPr>
                <a:defRPr/>
              </a:pPr>
              <a:t>2026-10-31</a:t>
            </a:fld>
            <a:endParaRPr lang="en-CA" altLang="en-US"/>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A7C32D82-C2EA-4312-9D0D-59B09351DB81}" type="slidenum">
              <a:rPr lang="en-CA" altLang="en-US" smtClean="0"/>
              <a:pPr>
                <a:defRPr/>
              </a:pPr>
              <a:t>‹#›</a:t>
            </a:fld>
            <a:endParaRPr lang="en-CA" altLang="en-US"/>
          </a:p>
        </p:txBody>
      </p:sp>
    </p:spTree>
    <p:extLst>
      <p:ext uri="{BB962C8B-B14F-4D97-AF65-F5344CB8AC3E}">
        <p14:creationId xmlns:p14="http://schemas.microsoft.com/office/powerpoint/2010/main" val="419945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C0795E8-1E36-4094-BC2C-724E3CD320CF}" type="datetimeFigureOut">
              <a:rPr lang="en-CA" altLang="en-US" smtClean="0"/>
              <a:pPr>
                <a:defRPr/>
              </a:pPr>
              <a:t>2026-10-31</a:t>
            </a:fld>
            <a:endParaRPr lang="en-CA" altLang="en-US"/>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4F81394E-98D0-4FD5-8862-0B724F4982E8}" type="slidenum">
              <a:rPr lang="en-CA" altLang="en-US" smtClean="0"/>
              <a:pPr>
                <a:defRPr/>
              </a:pPr>
              <a:t>‹#›</a:t>
            </a:fld>
            <a:endParaRPr lang="en-CA" altLang="en-US"/>
          </a:p>
        </p:txBody>
      </p:sp>
    </p:spTree>
    <p:extLst>
      <p:ext uri="{BB962C8B-B14F-4D97-AF65-F5344CB8AC3E}">
        <p14:creationId xmlns:p14="http://schemas.microsoft.com/office/powerpoint/2010/main" val="2371329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F4ED4B38-24CB-4C4E-BAAA-8D1FA5AC848E}" type="datetimeFigureOut">
              <a:rPr lang="en-CA" altLang="en-US" smtClean="0"/>
              <a:pPr>
                <a:defRPr/>
              </a:pPr>
              <a:t>2026-10-31</a:t>
            </a:fld>
            <a:endParaRPr lang="en-CA" altLang="en-US"/>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2DBDE54F-1978-4A07-9D14-A0981DFDE18D}" type="slidenum">
              <a:rPr lang="en-CA" altLang="en-US" smtClean="0"/>
              <a:pPr>
                <a:defRPr/>
              </a:pPr>
              <a:t>‹#›</a:t>
            </a:fld>
            <a:endParaRPr lang="en-CA" altLang="en-US"/>
          </a:p>
        </p:txBody>
      </p:sp>
    </p:spTree>
    <p:extLst>
      <p:ext uri="{BB962C8B-B14F-4D97-AF65-F5344CB8AC3E}">
        <p14:creationId xmlns:p14="http://schemas.microsoft.com/office/powerpoint/2010/main" val="3330123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DE871EC-44FC-4987-84FB-FFDFD3C77E5A}" type="datetimeFigureOut">
              <a:rPr lang="en-CA" altLang="en-US" smtClean="0"/>
              <a:pPr>
                <a:defRPr/>
              </a:pPr>
              <a:t>2026-10-31</a:t>
            </a:fld>
            <a:endParaRPr lang="en-CA" altLang="en-US"/>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09A3CF0F-2CF2-43E6-A453-8930888F90BA}" type="slidenum">
              <a:rPr lang="en-CA" altLang="en-US" smtClean="0"/>
              <a:pPr>
                <a:defRPr/>
              </a:pPr>
              <a:t>‹#›</a:t>
            </a:fld>
            <a:endParaRPr lang="en-CA" altLang="en-US"/>
          </a:p>
        </p:txBody>
      </p:sp>
    </p:spTree>
    <p:extLst>
      <p:ext uri="{BB962C8B-B14F-4D97-AF65-F5344CB8AC3E}">
        <p14:creationId xmlns:p14="http://schemas.microsoft.com/office/powerpoint/2010/main" val="328470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FB26E82-347E-49BB-B61A-7A1D092AD264}" type="datetimeFigureOut">
              <a:rPr lang="en-CA" altLang="en-US" smtClean="0"/>
              <a:pPr>
                <a:defRPr/>
              </a:pPr>
              <a:t>2026-10-31</a:t>
            </a:fld>
            <a:endParaRPr lang="en-CA" altLang="en-US"/>
          </a:p>
        </p:txBody>
      </p:sp>
      <p:sp>
        <p:nvSpPr>
          <p:cNvPr id="8" name="Footer Placeholder 7"/>
          <p:cNvSpPr>
            <a:spLocks noGrp="1"/>
          </p:cNvSpPr>
          <p:nvPr>
            <p:ph type="ftr" sz="quarter" idx="11"/>
          </p:nvPr>
        </p:nvSpPr>
        <p:spPr/>
        <p:txBody>
          <a:bodyPr/>
          <a:lstStyle/>
          <a:p>
            <a:pPr>
              <a:defRPr/>
            </a:pPr>
            <a:endParaRPr lang="en-CA"/>
          </a:p>
        </p:txBody>
      </p:sp>
      <p:sp>
        <p:nvSpPr>
          <p:cNvPr id="9" name="Slide Number Placeholder 8"/>
          <p:cNvSpPr>
            <a:spLocks noGrp="1"/>
          </p:cNvSpPr>
          <p:nvPr>
            <p:ph type="sldNum" sz="quarter" idx="12"/>
          </p:nvPr>
        </p:nvSpPr>
        <p:spPr/>
        <p:txBody>
          <a:bodyPr/>
          <a:lstStyle/>
          <a:p>
            <a:pPr>
              <a:defRPr/>
            </a:pPr>
            <a:fld id="{963431DB-1039-4609-8F7C-DD3BC5C3CD9B}" type="slidenum">
              <a:rPr lang="en-CA" altLang="en-US" smtClean="0"/>
              <a:pPr>
                <a:defRPr/>
              </a:pPr>
              <a:t>‹#›</a:t>
            </a:fld>
            <a:endParaRPr lang="en-CA" altLang="en-US"/>
          </a:p>
        </p:txBody>
      </p:sp>
    </p:spTree>
    <p:extLst>
      <p:ext uri="{BB962C8B-B14F-4D97-AF65-F5344CB8AC3E}">
        <p14:creationId xmlns:p14="http://schemas.microsoft.com/office/powerpoint/2010/main" val="313901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9CDFFE19-51EF-41B1-8FF7-0E001548C8F7}" type="datetimeFigureOut">
              <a:rPr lang="en-CA" altLang="en-US" smtClean="0"/>
              <a:pPr>
                <a:defRPr/>
              </a:pPr>
              <a:t>2026-10-31</a:t>
            </a:fld>
            <a:endParaRPr lang="en-CA" altLang="en-US"/>
          </a:p>
        </p:txBody>
      </p:sp>
      <p:sp>
        <p:nvSpPr>
          <p:cNvPr id="4" name="Footer Placeholder 3"/>
          <p:cNvSpPr>
            <a:spLocks noGrp="1"/>
          </p:cNvSpPr>
          <p:nvPr>
            <p:ph type="ftr" sz="quarter" idx="11"/>
          </p:nvPr>
        </p:nvSpPr>
        <p:spPr/>
        <p:txBody>
          <a:bodyPr/>
          <a:lstStyle/>
          <a:p>
            <a:pPr>
              <a:defRPr/>
            </a:pPr>
            <a:endParaRPr lang="en-CA"/>
          </a:p>
        </p:txBody>
      </p:sp>
      <p:sp>
        <p:nvSpPr>
          <p:cNvPr id="5" name="Slide Number Placeholder 4"/>
          <p:cNvSpPr>
            <a:spLocks noGrp="1"/>
          </p:cNvSpPr>
          <p:nvPr>
            <p:ph type="sldNum" sz="quarter" idx="12"/>
          </p:nvPr>
        </p:nvSpPr>
        <p:spPr/>
        <p:txBody>
          <a:bodyPr/>
          <a:lstStyle/>
          <a:p>
            <a:pPr>
              <a:defRPr/>
            </a:pPr>
            <a:fld id="{C526C4AA-B5BF-492D-A3FA-5A89ED809866}" type="slidenum">
              <a:rPr lang="en-CA" altLang="en-US" smtClean="0"/>
              <a:pPr>
                <a:defRPr/>
              </a:pPr>
              <a:t>‹#›</a:t>
            </a:fld>
            <a:endParaRPr lang="en-CA" altLang="en-US"/>
          </a:p>
        </p:txBody>
      </p:sp>
    </p:spTree>
    <p:extLst>
      <p:ext uri="{BB962C8B-B14F-4D97-AF65-F5344CB8AC3E}">
        <p14:creationId xmlns:p14="http://schemas.microsoft.com/office/powerpoint/2010/main" val="3976827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5DFF7B4-0059-4B2F-9282-1042A70CC55C}" type="datetimeFigureOut">
              <a:rPr lang="en-CA" altLang="en-US" smtClean="0"/>
              <a:pPr>
                <a:defRPr/>
              </a:pPr>
              <a:t>2026-10-31</a:t>
            </a:fld>
            <a:endParaRPr lang="en-CA" altLang="en-US"/>
          </a:p>
        </p:txBody>
      </p:sp>
      <p:sp>
        <p:nvSpPr>
          <p:cNvPr id="3" name="Footer Placeholder 2"/>
          <p:cNvSpPr>
            <a:spLocks noGrp="1"/>
          </p:cNvSpPr>
          <p:nvPr>
            <p:ph type="ftr" sz="quarter" idx="11"/>
          </p:nvPr>
        </p:nvSpPr>
        <p:spPr/>
        <p:txBody>
          <a:bodyPr/>
          <a:lstStyle/>
          <a:p>
            <a:pPr>
              <a:defRPr/>
            </a:pPr>
            <a:endParaRPr lang="en-CA"/>
          </a:p>
        </p:txBody>
      </p:sp>
      <p:sp>
        <p:nvSpPr>
          <p:cNvPr id="4" name="Slide Number Placeholder 3"/>
          <p:cNvSpPr>
            <a:spLocks noGrp="1"/>
          </p:cNvSpPr>
          <p:nvPr>
            <p:ph type="sldNum" sz="quarter" idx="12"/>
          </p:nvPr>
        </p:nvSpPr>
        <p:spPr/>
        <p:txBody>
          <a:bodyPr/>
          <a:lstStyle/>
          <a:p>
            <a:pPr>
              <a:defRPr/>
            </a:pPr>
            <a:fld id="{32FAE58A-7D94-4DDB-883A-1825DB47E067}" type="slidenum">
              <a:rPr lang="en-CA" altLang="en-US" smtClean="0"/>
              <a:pPr>
                <a:defRPr/>
              </a:pPr>
              <a:t>‹#›</a:t>
            </a:fld>
            <a:endParaRPr lang="en-CA" altLang="en-US"/>
          </a:p>
        </p:txBody>
      </p:sp>
    </p:spTree>
    <p:extLst>
      <p:ext uri="{BB962C8B-B14F-4D97-AF65-F5344CB8AC3E}">
        <p14:creationId xmlns:p14="http://schemas.microsoft.com/office/powerpoint/2010/main" val="28878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6C8DB42-D5B9-4EC8-A4B4-73272184BBA2}" type="datetimeFigureOut">
              <a:rPr lang="en-CA" altLang="en-US" smtClean="0"/>
              <a:pPr>
                <a:defRPr/>
              </a:pPr>
              <a:t>2026-10-31</a:t>
            </a:fld>
            <a:endParaRPr lang="en-CA" altLang="en-US"/>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055D4FC2-D5C8-4701-841E-4C2E3DE1FCC5}" type="slidenum">
              <a:rPr lang="en-CA" altLang="en-US" smtClean="0"/>
              <a:pPr>
                <a:defRPr/>
              </a:pPr>
              <a:t>‹#›</a:t>
            </a:fld>
            <a:endParaRPr lang="en-CA" altLang="en-US"/>
          </a:p>
        </p:txBody>
      </p:sp>
    </p:spTree>
    <p:extLst>
      <p:ext uri="{BB962C8B-B14F-4D97-AF65-F5344CB8AC3E}">
        <p14:creationId xmlns:p14="http://schemas.microsoft.com/office/powerpoint/2010/main" val="1175028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E621F24-8FBB-4562-8AAB-D9AB65CE5603}" type="datetimeFigureOut">
              <a:rPr lang="en-CA" altLang="en-US" smtClean="0"/>
              <a:pPr>
                <a:defRPr/>
              </a:pPr>
              <a:t>2026-10-31</a:t>
            </a:fld>
            <a:endParaRPr lang="en-CA" altLang="en-US"/>
          </a:p>
        </p:txBody>
      </p:sp>
      <p:sp>
        <p:nvSpPr>
          <p:cNvPr id="6" name="Footer Placeholder 5"/>
          <p:cNvSpPr>
            <a:spLocks noGrp="1"/>
          </p:cNvSpPr>
          <p:nvPr>
            <p:ph type="ftr" sz="quarter" idx="11"/>
          </p:nvPr>
        </p:nvSpPr>
        <p:spPr/>
        <p:txBody>
          <a:bodyPr/>
          <a:lstStyle/>
          <a:p>
            <a:pPr>
              <a:defRPr/>
            </a:pPr>
            <a:endParaRPr lang="en-CA"/>
          </a:p>
        </p:txBody>
      </p:sp>
      <p:sp>
        <p:nvSpPr>
          <p:cNvPr id="7" name="Slide Number Placeholder 6"/>
          <p:cNvSpPr>
            <a:spLocks noGrp="1"/>
          </p:cNvSpPr>
          <p:nvPr>
            <p:ph type="sldNum" sz="quarter" idx="12"/>
          </p:nvPr>
        </p:nvSpPr>
        <p:spPr/>
        <p:txBody>
          <a:bodyPr/>
          <a:lstStyle/>
          <a:p>
            <a:pPr>
              <a:defRPr/>
            </a:pPr>
            <a:fld id="{74F743FA-706B-4564-8FBF-CC233582220C}" type="slidenum">
              <a:rPr lang="en-CA" altLang="en-US" smtClean="0"/>
              <a:pPr>
                <a:defRPr/>
              </a:pPr>
              <a:t>‹#›</a:t>
            </a:fld>
            <a:endParaRPr lang="en-CA" altLang="en-US"/>
          </a:p>
        </p:txBody>
      </p:sp>
    </p:spTree>
    <p:extLst>
      <p:ext uri="{BB962C8B-B14F-4D97-AF65-F5344CB8AC3E}">
        <p14:creationId xmlns:p14="http://schemas.microsoft.com/office/powerpoint/2010/main" val="154526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4730C356-C117-46A1-A20D-73CC945ABB6E}" type="datetimeFigureOut">
              <a:rPr lang="en-CA" altLang="en-US" smtClean="0"/>
              <a:pPr>
                <a:defRPr/>
              </a:pPr>
              <a:t>2026-10-31</a:t>
            </a:fld>
            <a:endParaRPr lang="en-CA" altLang="en-US"/>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765867F8-014F-4EB1-82D9-C2227E194899}" type="slidenum">
              <a:rPr lang="en-CA" altLang="en-US" smtClean="0"/>
              <a:pPr>
                <a:defRPr/>
              </a:pPr>
              <a:t>‹#›</a:t>
            </a:fld>
            <a:endParaRPr lang="en-CA" altLang="en-US"/>
          </a:p>
        </p:txBody>
      </p:sp>
    </p:spTree>
    <p:extLst>
      <p:ext uri="{BB962C8B-B14F-4D97-AF65-F5344CB8AC3E}">
        <p14:creationId xmlns:p14="http://schemas.microsoft.com/office/powerpoint/2010/main" val="3333696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E0EA439-42D6-4142-A99C-B3580AC11904}" type="datetimeFigureOut">
              <a:rPr lang="en-CA" altLang="en-US" smtClean="0"/>
              <a:pPr>
                <a:defRPr/>
              </a:pPr>
              <a:t>2026-10-31</a:t>
            </a:fld>
            <a:endParaRPr lang="en-CA" altLang="en-US"/>
          </a:p>
        </p:txBody>
      </p:sp>
      <p:sp>
        <p:nvSpPr>
          <p:cNvPr id="5" name="Footer Placeholder 4"/>
          <p:cNvSpPr>
            <a:spLocks noGrp="1"/>
          </p:cNvSpPr>
          <p:nvPr>
            <p:ph type="ftr" sz="quarter" idx="11"/>
          </p:nvPr>
        </p:nvSpPr>
        <p:spPr/>
        <p:txBody>
          <a:bodyPr/>
          <a:lstStyle/>
          <a:p>
            <a:pPr>
              <a:defRPr/>
            </a:pPr>
            <a:endParaRPr lang="en-CA"/>
          </a:p>
        </p:txBody>
      </p:sp>
      <p:sp>
        <p:nvSpPr>
          <p:cNvPr id="6" name="Slide Number Placeholder 5"/>
          <p:cNvSpPr>
            <a:spLocks noGrp="1"/>
          </p:cNvSpPr>
          <p:nvPr>
            <p:ph type="sldNum" sz="quarter" idx="12"/>
          </p:nvPr>
        </p:nvSpPr>
        <p:spPr/>
        <p:txBody>
          <a:bodyPr/>
          <a:lstStyle/>
          <a:p>
            <a:pPr>
              <a:defRPr/>
            </a:pPr>
            <a:fld id="{7C940109-88BC-4319-9E8C-EC3A6179F55C}" type="slidenum">
              <a:rPr lang="en-CA" altLang="en-US" smtClean="0"/>
              <a:pPr>
                <a:defRPr/>
              </a:pPr>
              <a:t>‹#›</a:t>
            </a:fld>
            <a:endParaRPr lang="en-CA" altLang="en-US"/>
          </a:p>
        </p:txBody>
      </p:sp>
    </p:spTree>
    <p:extLst>
      <p:ext uri="{BB962C8B-B14F-4D97-AF65-F5344CB8AC3E}">
        <p14:creationId xmlns:p14="http://schemas.microsoft.com/office/powerpoint/2010/main" val="3708479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26E086E-5287-44EC-9CDF-00DFDA21409C}" type="datetimeFigureOut">
              <a:rPr lang="en-CA" altLang="en-US" smtClean="0"/>
              <a:pPr>
                <a:defRPr/>
              </a:pPr>
              <a:t>2026-10-31</a:t>
            </a:fld>
            <a:endParaRPr lang="en-CA"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EC357F1-97F9-46F3-B5AB-A54B7356E48F}" type="slidenum">
              <a:rPr lang="en-CA" altLang="en-US" smtClean="0"/>
              <a:pPr>
                <a:defRPr/>
              </a:pPr>
              <a:t>‹#›</a:t>
            </a:fld>
            <a:endParaRPr lang="en-CA" altLang="en-US"/>
          </a:p>
        </p:txBody>
      </p:sp>
    </p:spTree>
    <p:extLst>
      <p:ext uri="{BB962C8B-B14F-4D97-AF65-F5344CB8AC3E}">
        <p14:creationId xmlns:p14="http://schemas.microsoft.com/office/powerpoint/2010/main" val="3391757184"/>
      </p:ext>
    </p:extLst>
  </p:cSld>
  <p:clrMap bg1="lt1" tx1="dk1" bg2="lt2" tx2="dk2" accent1="accent1" accent2="accent2" accent3="accent3" accent4="accent4" accent5="accent5" accent6="accent6" hlink="hlink" folHlink="folHlink"/>
  <p:sldLayoutIdLst>
    <p:sldLayoutId id="2147486843" r:id="rId1"/>
    <p:sldLayoutId id="2147486844" r:id="rId2"/>
    <p:sldLayoutId id="2147486845" r:id="rId3"/>
    <p:sldLayoutId id="2147486846" r:id="rId4"/>
    <p:sldLayoutId id="2147486847" r:id="rId5"/>
    <p:sldLayoutId id="2147486848" r:id="rId6"/>
    <p:sldLayoutId id="2147486849" r:id="rId7"/>
    <p:sldLayoutId id="2147486850" r:id="rId8"/>
    <p:sldLayoutId id="2147486851" r:id="rId9"/>
    <p:sldLayoutId id="2147486852" r:id="rId10"/>
    <p:sldLayoutId id="21474868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8460" y="5075339"/>
            <a:ext cx="6858000" cy="967978"/>
          </a:xfrm>
        </p:spPr>
        <p:txBody>
          <a:bodyPr>
            <a:normAutofit/>
          </a:bodyPr>
          <a:lstStyle/>
          <a:p>
            <a:pPr eaLnBrk="1" hangingPunct="1">
              <a:defRPr/>
            </a:pPr>
            <a:r>
              <a:rPr lang="en-CA" altLang="en-US" sz="4500" b="1" dirty="0">
                <a:effectLst>
                  <a:outerShdw blurRad="38100" dist="38100" dir="2700000" algn="tl">
                    <a:srgbClr val="C0C0C0"/>
                  </a:outerShdw>
                </a:effectLst>
              </a:rPr>
              <a:t>November 1, 2026</a:t>
            </a:r>
          </a:p>
        </p:txBody>
      </p:sp>
      <p:pic>
        <p:nvPicPr>
          <p:cNvPr id="2051"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488" y="880640"/>
            <a:ext cx="8551572" cy="39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1CD3-20FA-FD5C-1884-FFAB8BE97804}"/>
              </a:ext>
            </a:extLst>
          </p:cNvPr>
          <p:cNvSpPr>
            <a:spLocks noGrp="1"/>
          </p:cNvSpPr>
          <p:nvPr>
            <p:ph type="title"/>
          </p:nvPr>
        </p:nvSpPr>
        <p:spPr/>
        <p:txBody>
          <a:bodyPr>
            <a:normAutofit/>
          </a:bodyPr>
          <a:lstStyle/>
          <a:p>
            <a:r>
              <a:rPr lang="en-CA" sz="6000" b="1" dirty="0"/>
              <a:t>Songs</a:t>
            </a:r>
          </a:p>
        </p:txBody>
      </p:sp>
      <p:sp>
        <p:nvSpPr>
          <p:cNvPr id="3" name="Content Placeholder 2">
            <a:extLst>
              <a:ext uri="{FF2B5EF4-FFF2-40B4-BE49-F238E27FC236}">
                <a16:creationId xmlns:a16="http://schemas.microsoft.com/office/drawing/2014/main" id="{182029D2-14A3-F301-96BF-9639F4168492}"/>
              </a:ext>
            </a:extLst>
          </p:cNvPr>
          <p:cNvSpPr>
            <a:spLocks noGrp="1"/>
          </p:cNvSpPr>
          <p:nvPr>
            <p:ph idx="1"/>
          </p:nvPr>
        </p:nvSpPr>
        <p:spPr/>
        <p:txBody>
          <a:bodyPr>
            <a:normAutofit/>
          </a:bodyPr>
          <a:lstStyle/>
          <a:p>
            <a:r>
              <a:rPr lang="en-CA" dirty="0"/>
              <a:t>All Who Are Thirsty </a:t>
            </a:r>
          </a:p>
          <a:p>
            <a:r>
              <a:rPr lang="en-CA" dirty="0"/>
              <a:t>Holy Forever </a:t>
            </a:r>
          </a:p>
          <a:p>
            <a:r>
              <a:rPr lang="en-CA" dirty="0"/>
              <a:t>Beautiful One </a:t>
            </a:r>
          </a:p>
          <a:p>
            <a:r>
              <a:rPr lang="en-CA" dirty="0"/>
              <a:t>Who Am I </a:t>
            </a:r>
          </a:p>
          <a:p>
            <a:r>
              <a:rPr lang="en-CA" dirty="0"/>
              <a:t>Oh How Good It Is </a:t>
            </a:r>
          </a:p>
          <a:p>
            <a:endParaRPr lang="en-CA" dirty="0"/>
          </a:p>
        </p:txBody>
      </p:sp>
    </p:spTree>
    <p:extLst>
      <p:ext uri="{BB962C8B-B14F-4D97-AF65-F5344CB8AC3E}">
        <p14:creationId xmlns:p14="http://schemas.microsoft.com/office/powerpoint/2010/main" val="571922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81BA3-4CC2-4B3F-9E14-72C1BAF23E6B}"/>
              </a:ext>
            </a:extLst>
          </p:cNvPr>
          <p:cNvSpPr>
            <a:spLocks noGrp="1"/>
          </p:cNvSpPr>
          <p:nvPr>
            <p:ph type="title"/>
          </p:nvPr>
        </p:nvSpPr>
        <p:spPr>
          <a:xfrm>
            <a:off x="4064000" y="0"/>
            <a:ext cx="5077715" cy="2755899"/>
          </a:xfrm>
        </p:spPr>
        <p:txBody>
          <a:bodyPr>
            <a:normAutofit/>
          </a:bodyPr>
          <a:lstStyle/>
          <a:p>
            <a:pPr algn="ctr"/>
            <a:r>
              <a:rPr lang="en-CA" sz="6000" b="1" dirty="0">
                <a:effectLst>
                  <a:glow rad="127000">
                    <a:schemeClr val="bg1"/>
                  </a:glow>
                </a:effectLst>
              </a:rPr>
              <a:t>Welcome </a:t>
            </a:r>
            <a:br>
              <a:rPr lang="en-CA" sz="6000" b="1" dirty="0">
                <a:effectLst>
                  <a:glow rad="127000">
                    <a:schemeClr val="bg1"/>
                  </a:glow>
                </a:effectLst>
              </a:rPr>
            </a:br>
            <a:r>
              <a:rPr lang="en-CA" sz="6000" b="1" dirty="0">
                <a:effectLst>
                  <a:glow rad="127000">
                    <a:schemeClr val="bg1"/>
                  </a:glow>
                </a:effectLst>
              </a:rPr>
              <a:t>to Parkdale Church!</a:t>
            </a:r>
          </a:p>
        </p:txBody>
      </p:sp>
      <p:pic>
        <p:nvPicPr>
          <p:cNvPr id="4" name="Picture 3" descr="A picture containing outdoor, flower, plant&#10;&#10;Description automatically generated">
            <a:extLst>
              <a:ext uri="{FF2B5EF4-FFF2-40B4-BE49-F238E27FC236}">
                <a16:creationId xmlns:a16="http://schemas.microsoft.com/office/drawing/2014/main" id="{CC175394-ACD8-A69A-FB17-172EADEEA981}"/>
              </a:ext>
            </a:extLst>
          </p:cNvPr>
          <p:cNvPicPr>
            <a:picLocks noChangeAspect="1"/>
          </p:cNvPicPr>
          <p:nvPr/>
        </p:nvPicPr>
        <p:blipFill rotWithShape="1">
          <a:blip r:embed="rId2">
            <a:extLst>
              <a:ext uri="{28A0092B-C50C-407E-A947-70E740481C1C}">
                <a14:useLocalDpi xmlns:a14="http://schemas.microsoft.com/office/drawing/2010/main" val="0"/>
              </a:ext>
            </a:extLst>
          </a:blip>
          <a:srcRect r="10812"/>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614129FB-17D3-4FE0-AC96-C5995A609F26}"/>
              </a:ext>
            </a:extLst>
          </p:cNvPr>
          <p:cNvSpPr>
            <a:spLocks noGrp="1"/>
          </p:cNvSpPr>
          <p:nvPr>
            <p:ph idx="1"/>
          </p:nvPr>
        </p:nvSpPr>
        <p:spPr>
          <a:xfrm>
            <a:off x="4064000" y="2673627"/>
            <a:ext cx="5077715" cy="4184374"/>
          </a:xfrm>
        </p:spPr>
        <p:txBody>
          <a:bodyPr>
            <a:normAutofit/>
          </a:bodyPr>
          <a:lstStyle/>
          <a:p>
            <a:pPr marL="0" indent="0">
              <a:spcBef>
                <a:spcPts val="450"/>
              </a:spcBef>
              <a:buNone/>
            </a:pPr>
            <a:r>
              <a:rPr lang="en-US" sz="3600" b="1" i="1" spc="-8" dirty="0">
                <a:solidFill>
                  <a:srgbClr val="0000CC"/>
                </a:solidFill>
                <a:effectLst>
                  <a:glow rad="127000">
                    <a:schemeClr val="bg1"/>
                  </a:glow>
                </a:effectLst>
              </a:rPr>
              <a:t>  We’re so glad you came!</a:t>
            </a:r>
          </a:p>
          <a:p>
            <a:pPr>
              <a:spcBef>
                <a:spcPts val="450"/>
              </a:spcBef>
            </a:pPr>
            <a:r>
              <a:rPr lang="en-US" sz="3200" i="1" dirty="0">
                <a:effectLst>
                  <a:glow rad="127000">
                    <a:schemeClr val="bg1"/>
                  </a:glow>
                </a:effectLst>
              </a:rPr>
              <a:t>Please see the </a:t>
            </a:r>
            <a:r>
              <a:rPr lang="en-US" sz="3200" b="1" i="1" dirty="0">
                <a:effectLst>
                  <a:glow rad="127000">
                    <a:schemeClr val="bg1"/>
                  </a:glow>
                </a:effectLst>
              </a:rPr>
              <a:t>Bulletin</a:t>
            </a:r>
            <a:r>
              <a:rPr lang="en-US" sz="3200" i="1" dirty="0">
                <a:effectLst>
                  <a:glow rad="127000">
                    <a:schemeClr val="bg1"/>
                  </a:glow>
                </a:effectLst>
              </a:rPr>
              <a:t> </a:t>
            </a:r>
            <a:br>
              <a:rPr lang="en-US" sz="3200" i="1" dirty="0">
                <a:effectLst>
                  <a:glow rad="127000">
                    <a:schemeClr val="bg1"/>
                  </a:glow>
                </a:effectLst>
              </a:rPr>
            </a:br>
            <a:r>
              <a:rPr lang="en-US" sz="3200" i="1" dirty="0">
                <a:effectLst>
                  <a:glow rad="127000">
                    <a:schemeClr val="bg1"/>
                  </a:glow>
                </a:effectLst>
              </a:rPr>
              <a:t>or </a:t>
            </a:r>
            <a:r>
              <a:rPr lang="en-US" sz="3200" b="1" i="1" dirty="0">
                <a:solidFill>
                  <a:srgbClr val="0000CC"/>
                </a:solidFill>
                <a:effectLst>
                  <a:glow rad="127000">
                    <a:schemeClr val="bg1"/>
                  </a:glow>
                </a:effectLst>
              </a:rPr>
              <a:t>parkdalechurch.ca </a:t>
            </a:r>
            <a:r>
              <a:rPr lang="en-US" sz="3200" i="1" dirty="0">
                <a:effectLst>
                  <a:glow rad="127000">
                    <a:schemeClr val="bg1"/>
                  </a:glow>
                </a:effectLst>
              </a:rPr>
              <a:t>for:</a:t>
            </a:r>
          </a:p>
          <a:p>
            <a:pPr lvl="1">
              <a:spcBef>
                <a:spcPts val="450"/>
              </a:spcBef>
            </a:pPr>
            <a:r>
              <a:rPr lang="en-US" sz="2800" i="1" dirty="0">
                <a:effectLst>
                  <a:glow rad="127000">
                    <a:schemeClr val="bg1"/>
                  </a:glow>
                </a:effectLst>
              </a:rPr>
              <a:t>Weekly gatherings</a:t>
            </a:r>
          </a:p>
          <a:p>
            <a:pPr lvl="1">
              <a:spcBef>
                <a:spcPts val="450"/>
              </a:spcBef>
            </a:pPr>
            <a:r>
              <a:rPr lang="en-US" sz="2800" i="1" dirty="0">
                <a:effectLst>
                  <a:glow rad="127000">
                    <a:schemeClr val="bg1"/>
                  </a:glow>
                </a:effectLst>
              </a:rPr>
              <a:t>Prayer items</a:t>
            </a:r>
          </a:p>
          <a:p>
            <a:pPr lvl="1">
              <a:spcBef>
                <a:spcPts val="450"/>
              </a:spcBef>
            </a:pPr>
            <a:r>
              <a:rPr lang="en-US" sz="2800" i="1" dirty="0">
                <a:effectLst>
                  <a:glow rad="127000">
                    <a:schemeClr val="bg1"/>
                  </a:glow>
                </a:effectLst>
              </a:rPr>
              <a:t>Other news</a:t>
            </a:r>
          </a:p>
          <a:p>
            <a:pPr>
              <a:spcBef>
                <a:spcPts val="450"/>
              </a:spcBef>
            </a:pPr>
            <a:r>
              <a:rPr lang="en-US" sz="3200" i="1" dirty="0">
                <a:effectLst>
                  <a:glow rad="127000">
                    <a:schemeClr val="bg1"/>
                  </a:glow>
                </a:effectLst>
              </a:rPr>
              <a:t>Or contact us at: </a:t>
            </a:r>
            <a:r>
              <a:rPr lang="en-US" sz="3200" b="1" i="1" dirty="0">
                <a:solidFill>
                  <a:srgbClr val="0000CC"/>
                </a:solidFill>
                <a:effectLst>
                  <a:glow rad="127000">
                    <a:schemeClr val="bg1"/>
                  </a:glow>
                </a:effectLst>
              </a:rPr>
              <a:t>parkdaleonline@gmail.com</a:t>
            </a:r>
          </a:p>
        </p:txBody>
      </p:sp>
    </p:spTree>
    <p:extLst>
      <p:ext uri="{BB962C8B-B14F-4D97-AF65-F5344CB8AC3E}">
        <p14:creationId xmlns:p14="http://schemas.microsoft.com/office/powerpoint/2010/main" val="2577613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20B7-BE0A-6B88-9FE5-FC25FC3F8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14821-480A-40A3-619F-BF7818D2D741}"/>
              </a:ext>
            </a:extLst>
          </p:cNvPr>
          <p:cNvSpPr>
            <a:spLocks noGrp="1"/>
          </p:cNvSpPr>
          <p:nvPr>
            <p:ph type="title"/>
          </p:nvPr>
        </p:nvSpPr>
        <p:spPr>
          <a:xfrm>
            <a:off x="353230" y="262997"/>
            <a:ext cx="4472088" cy="1331342"/>
          </a:xfrm>
        </p:spPr>
        <p:txBody>
          <a:bodyPr>
            <a:normAutofit fontScale="90000"/>
          </a:bodyPr>
          <a:lstStyle/>
          <a:p>
            <a:pPr algn="ctr"/>
            <a:r>
              <a:rPr lang="en-CA" sz="6000" b="1" dirty="0">
                <a:solidFill>
                  <a:srgbClr val="006600"/>
                </a:solidFill>
                <a:effectLst>
                  <a:glow rad="127000">
                    <a:schemeClr val="bg1"/>
                  </a:glow>
                </a:effectLst>
              </a:rPr>
              <a:t>Coming events!</a:t>
            </a:r>
          </a:p>
        </p:txBody>
      </p:sp>
      <p:sp>
        <p:nvSpPr>
          <p:cNvPr id="3" name="Content Placeholder 2">
            <a:extLst>
              <a:ext uri="{FF2B5EF4-FFF2-40B4-BE49-F238E27FC236}">
                <a16:creationId xmlns:a16="http://schemas.microsoft.com/office/drawing/2014/main" id="{828EE580-ED6E-4FC6-343D-E3CC34843471}"/>
              </a:ext>
            </a:extLst>
          </p:cNvPr>
          <p:cNvSpPr>
            <a:spLocks noGrp="1"/>
          </p:cNvSpPr>
          <p:nvPr>
            <p:ph idx="1"/>
          </p:nvPr>
        </p:nvSpPr>
        <p:spPr>
          <a:xfrm>
            <a:off x="469916" y="2785004"/>
            <a:ext cx="4238713" cy="3444040"/>
          </a:xfrm>
        </p:spPr>
        <p:txBody>
          <a:bodyPr anchor="ctr">
            <a:normAutofit/>
          </a:bodyPr>
          <a:lstStyle/>
          <a:p>
            <a:pPr marL="0" indent="0" algn="ctr">
              <a:buNone/>
            </a:pPr>
            <a:endParaRPr lang="en-US" sz="1400" dirty="0">
              <a:latin typeface="+mj-lt"/>
            </a:endParaRPr>
          </a:p>
          <a:p>
            <a:pPr marL="0" indent="0" algn="ctr">
              <a:buNone/>
            </a:pPr>
            <a:r>
              <a:rPr lang="en-US" sz="3200" u="sng" dirty="0">
                <a:latin typeface="+mj-lt"/>
              </a:rPr>
              <a:t>Sunday nights</a:t>
            </a:r>
          </a:p>
          <a:p>
            <a:pPr marL="0" indent="0" algn="ctr">
              <a:buNone/>
            </a:pPr>
            <a:r>
              <a:rPr lang="en-US" sz="4000" b="1" dirty="0">
                <a:solidFill>
                  <a:srgbClr val="0000CC"/>
                </a:solidFill>
                <a:latin typeface="+mj-lt"/>
              </a:rPr>
              <a:t>Prayer Meetings</a:t>
            </a:r>
          </a:p>
          <a:p>
            <a:pPr marL="0" indent="0" algn="ctr">
              <a:buNone/>
            </a:pPr>
            <a:r>
              <a:rPr lang="en-US" sz="3200" b="1" dirty="0">
                <a:latin typeface="+mj-lt"/>
              </a:rPr>
              <a:t>Date and time to be confirmed</a:t>
            </a:r>
            <a:endParaRPr lang="en-US" sz="3200" dirty="0">
              <a:latin typeface="+mj-lt"/>
            </a:endParaRPr>
          </a:p>
        </p:txBody>
      </p:sp>
      <p:pic>
        <p:nvPicPr>
          <p:cNvPr id="31" name="Picture 30">
            <a:extLst>
              <a:ext uri="{FF2B5EF4-FFF2-40B4-BE49-F238E27FC236}">
                <a16:creationId xmlns:a16="http://schemas.microsoft.com/office/drawing/2014/main" id="{D317D7DA-F915-7719-0CAA-4562D4A6DCE5}"/>
              </a:ext>
            </a:extLst>
          </p:cNvPr>
          <p:cNvPicPr>
            <a:picLocks noChangeAspect="1"/>
          </p:cNvPicPr>
          <p:nvPr/>
        </p:nvPicPr>
        <p:blipFill>
          <a:blip r:embed="rId2">
            <a:extLst>
              <a:ext uri="{28A0092B-C50C-407E-A947-70E740481C1C}">
                <a14:useLocalDpi xmlns:a14="http://schemas.microsoft.com/office/drawing/2010/main" val="0"/>
              </a:ext>
            </a:extLst>
          </a:blip>
          <a:srcRect l="9298" r="3755"/>
          <a:stretch>
            <a:fillRect/>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7E998835-7A6D-9080-D1DB-47A7D378E185}"/>
              </a:ext>
            </a:extLst>
          </p:cNvPr>
          <p:cNvSpPr txBox="1"/>
          <p:nvPr/>
        </p:nvSpPr>
        <p:spPr>
          <a:xfrm>
            <a:off x="134056" y="2013228"/>
            <a:ext cx="4910432" cy="1415772"/>
          </a:xfrm>
          <a:prstGeom prst="rect">
            <a:avLst/>
          </a:prstGeom>
          <a:noFill/>
        </p:spPr>
        <p:txBody>
          <a:bodyPr wrap="square" rtlCol="0">
            <a:spAutoFit/>
          </a:bodyPr>
          <a:lstStyle/>
          <a:p>
            <a:pPr algn="ctr"/>
            <a:r>
              <a:rPr lang="en-US" sz="3600" b="1" dirty="0">
                <a:solidFill>
                  <a:srgbClr val="0000CC"/>
                </a:solidFill>
                <a:latin typeface="+mj-lt"/>
              </a:rPr>
              <a:t>Congregational Meeting </a:t>
            </a:r>
          </a:p>
          <a:p>
            <a:pPr algn="ctr"/>
            <a:r>
              <a:rPr lang="en-US" sz="3200" dirty="0">
                <a:latin typeface="+mj-lt"/>
              </a:rPr>
              <a:t>November 15th  </a:t>
            </a:r>
            <a:endParaRPr lang="en-CA" sz="3200" dirty="0">
              <a:latin typeface="+mj-lt"/>
            </a:endParaRPr>
          </a:p>
          <a:p>
            <a:endParaRPr lang="en-CA" dirty="0"/>
          </a:p>
        </p:txBody>
      </p:sp>
    </p:spTree>
    <p:extLst>
      <p:ext uri="{BB962C8B-B14F-4D97-AF65-F5344CB8AC3E}">
        <p14:creationId xmlns:p14="http://schemas.microsoft.com/office/powerpoint/2010/main" val="4040468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0268-E5D2-5989-C428-ACCD6DD0FEB4}"/>
              </a:ext>
            </a:extLst>
          </p:cNvPr>
          <p:cNvSpPr>
            <a:spLocks noGrp="1"/>
          </p:cNvSpPr>
          <p:nvPr>
            <p:ph type="title"/>
          </p:nvPr>
        </p:nvSpPr>
        <p:spPr>
          <a:xfrm>
            <a:off x="1" y="336671"/>
            <a:ext cx="4000498" cy="994172"/>
          </a:xfrm>
        </p:spPr>
        <p:txBody>
          <a:bodyPr/>
          <a:lstStyle/>
          <a:p>
            <a:pPr algn="ctr"/>
            <a:r>
              <a:rPr lang="en-US" sz="5400" b="1" dirty="0"/>
              <a:t>Offering</a:t>
            </a:r>
            <a:endParaRPr lang="en-CA" sz="5400" b="1" dirty="0"/>
          </a:p>
        </p:txBody>
      </p:sp>
      <p:sp>
        <p:nvSpPr>
          <p:cNvPr id="3" name="Content Placeholder 2">
            <a:extLst>
              <a:ext uri="{FF2B5EF4-FFF2-40B4-BE49-F238E27FC236}">
                <a16:creationId xmlns:a16="http://schemas.microsoft.com/office/drawing/2014/main" id="{8CB54CBD-53CD-6905-2235-6288C353FDCD}"/>
              </a:ext>
            </a:extLst>
          </p:cNvPr>
          <p:cNvSpPr>
            <a:spLocks noGrp="1"/>
          </p:cNvSpPr>
          <p:nvPr>
            <p:ph idx="1"/>
          </p:nvPr>
        </p:nvSpPr>
        <p:spPr>
          <a:xfrm>
            <a:off x="0" y="1562100"/>
            <a:ext cx="4000498" cy="5054600"/>
          </a:xfrm>
        </p:spPr>
        <p:txBody>
          <a:bodyPr>
            <a:normAutofit/>
          </a:bodyPr>
          <a:lstStyle/>
          <a:p>
            <a:pPr marL="0" indent="0" algn="ctr">
              <a:buNone/>
            </a:pPr>
            <a:r>
              <a:rPr lang="en-US" sz="4000" b="1" i="1" dirty="0">
                <a:solidFill>
                  <a:srgbClr val="0000CC"/>
                </a:solidFill>
              </a:rPr>
              <a:t>Thank you to all </a:t>
            </a:r>
            <a:br>
              <a:rPr lang="en-US" sz="4000" b="1" i="1" dirty="0">
                <a:solidFill>
                  <a:srgbClr val="0000CC"/>
                </a:solidFill>
              </a:rPr>
            </a:br>
            <a:r>
              <a:rPr lang="en-US" sz="4000" b="1" i="1" dirty="0">
                <a:solidFill>
                  <a:srgbClr val="0000CC"/>
                </a:solidFill>
              </a:rPr>
              <a:t>who contribute!</a:t>
            </a:r>
          </a:p>
          <a:p>
            <a:pPr marL="0" indent="0" algn="ctr">
              <a:buNone/>
            </a:pPr>
            <a:endParaRPr lang="en-US" sz="1800" b="1" dirty="0"/>
          </a:p>
          <a:p>
            <a:r>
              <a:rPr lang="en-US" sz="3200" b="1" dirty="0"/>
              <a:t>White drop-box </a:t>
            </a:r>
            <a:r>
              <a:rPr lang="en-US" sz="3200" dirty="0"/>
              <a:t>near the coffee corner</a:t>
            </a:r>
          </a:p>
          <a:p>
            <a:r>
              <a:rPr lang="en-US" sz="3200" b="1" dirty="0"/>
              <a:t>Online</a:t>
            </a:r>
            <a:r>
              <a:rPr lang="en-US" sz="3200" dirty="0"/>
              <a:t> </a:t>
            </a:r>
            <a:r>
              <a:rPr lang="en-US" sz="3200" b="1" dirty="0"/>
              <a:t>giving</a:t>
            </a:r>
            <a:r>
              <a:rPr lang="en-US" sz="3200" dirty="0"/>
              <a:t> via the </a:t>
            </a:r>
            <a:r>
              <a:rPr lang="en-US" sz="3200" b="1" dirty="0">
                <a:solidFill>
                  <a:srgbClr val="0000CC"/>
                </a:solidFill>
              </a:rPr>
              <a:t>website</a:t>
            </a:r>
            <a:r>
              <a:rPr lang="en-US" sz="3200" dirty="0"/>
              <a:t> </a:t>
            </a:r>
          </a:p>
          <a:p>
            <a:r>
              <a:rPr lang="en-US" sz="3200" dirty="0"/>
              <a:t>Or by </a:t>
            </a:r>
            <a:r>
              <a:rPr lang="en-US" sz="3200" b="1" dirty="0"/>
              <a:t>e-transfer</a:t>
            </a:r>
            <a:r>
              <a:rPr lang="en-US" sz="3200" dirty="0"/>
              <a:t> to </a:t>
            </a:r>
            <a:r>
              <a:rPr lang="en-US" sz="3200" b="1" dirty="0" err="1">
                <a:solidFill>
                  <a:srgbClr val="0000CC"/>
                </a:solidFill>
              </a:rPr>
              <a:t>parkdalebookkeeper</a:t>
            </a:r>
            <a:br>
              <a:rPr lang="en-US" sz="3200" b="1" dirty="0">
                <a:solidFill>
                  <a:srgbClr val="0000CC"/>
                </a:solidFill>
              </a:rPr>
            </a:br>
            <a:r>
              <a:rPr lang="en-US" sz="3200" b="1" dirty="0">
                <a:solidFill>
                  <a:srgbClr val="0000CC"/>
                </a:solidFill>
              </a:rPr>
              <a:t>@gmail.com</a:t>
            </a:r>
            <a:endParaRPr lang="en-CA" sz="3200" b="1" dirty="0">
              <a:solidFill>
                <a:srgbClr val="0000CC"/>
              </a:solidFill>
            </a:endParaRPr>
          </a:p>
        </p:txBody>
      </p:sp>
      <p:pic>
        <p:nvPicPr>
          <p:cNvPr id="7" name="Picture 6" descr="Text&#10;&#10;Description automatically generated with medium confidence">
            <a:extLst>
              <a:ext uri="{FF2B5EF4-FFF2-40B4-BE49-F238E27FC236}">
                <a16:creationId xmlns:a16="http://schemas.microsoft.com/office/drawing/2014/main" id="{01C324DB-8AEC-88F4-28E0-0E629BB8B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499" y="0"/>
            <a:ext cx="5143501" cy="6858000"/>
          </a:xfrm>
          <a:prstGeom prst="rect">
            <a:avLst/>
          </a:prstGeom>
        </p:spPr>
      </p:pic>
    </p:spTree>
    <p:extLst>
      <p:ext uri="{BB962C8B-B14F-4D97-AF65-F5344CB8AC3E}">
        <p14:creationId xmlns:p14="http://schemas.microsoft.com/office/powerpoint/2010/main" val="824201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wood with white text and leaves&#10;&#10;Description automatically generated"/>
          <p:cNvPicPr>
            <a:picLocks noChangeAspect="1"/>
          </p:cNvPicPr>
          <p:nvPr/>
        </p:nvPicPr>
        <p:blipFill>
          <a:blip r:embed="rId2">
            <a:extLst>
              <a:ext uri="{28A0092B-C50C-407E-A947-70E740481C1C}">
                <a14:useLocalDpi xmlns:a14="http://schemas.microsoft.com/office/drawing/2010/main" val="0"/>
              </a:ext>
            </a:extLst>
          </a:blip>
          <a:srcRect l="2808" r="2" b="2"/>
          <a:stretch>
            <a:fillRect/>
          </a:stretch>
        </p:blipFill>
        <p:spPr>
          <a:xfrm>
            <a:off x="0" y="257908"/>
            <a:ext cx="9144001" cy="6342184"/>
          </a:xfrm>
          <a:prstGeom prst="rect">
            <a:avLst/>
          </a:prstGeom>
        </p:spPr>
      </p:pic>
    </p:spTree>
    <p:extLst>
      <p:ext uri="{BB962C8B-B14F-4D97-AF65-F5344CB8AC3E}">
        <p14:creationId xmlns:p14="http://schemas.microsoft.com/office/powerpoint/2010/main" val="192006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48" name="Rectangle 13347">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50" name="Rectangle 13349">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282344"/>
            <a:ext cx="9143997"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52" name="Rectangle 13351">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6086475"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54" name="Rectangle 1335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5282344"/>
            <a:ext cx="9143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a:xfrm>
            <a:off x="524785" y="5490971"/>
            <a:ext cx="5221554" cy="1159200"/>
          </a:xfrm>
        </p:spPr>
        <p:txBody>
          <a:bodyPr vert="horz" lIns="91440" tIns="45720" rIns="91440" bIns="45720" numCol="1" rtlCol="0" anchor="ctr" anchorCtr="0" compatLnSpc="1">
            <a:prstTxWarp prst="textNoShape">
              <a:avLst/>
            </a:prstTxWarp>
            <a:normAutofit/>
          </a:bodyPr>
          <a:lstStyle/>
          <a:p>
            <a:pPr>
              <a:defRPr/>
            </a:pPr>
            <a:r>
              <a:rPr lang="en-US" altLang="en-US" sz="6000" b="1" kern="1200" dirty="0">
                <a:solidFill>
                  <a:srgbClr val="FFFFFF"/>
                </a:solidFill>
                <a:effectLst>
                  <a:glow>
                    <a:schemeClr val="bg1"/>
                  </a:glow>
                </a:effectLst>
                <a:latin typeface="+mj-lt"/>
                <a:ea typeface="+mj-ea"/>
                <a:cs typeface="+mj-cs"/>
              </a:rPr>
              <a:t>Kids’ Minute</a:t>
            </a:r>
            <a:endParaRPr lang="en-US" altLang="en-US" sz="6000" i="1" kern="1200" dirty="0">
              <a:solidFill>
                <a:srgbClr val="FFFFFF"/>
              </a:solidFill>
              <a:effectLst>
                <a:glow>
                  <a:schemeClr val="bg1"/>
                </a:glow>
              </a:effectLst>
              <a:latin typeface="+mj-lt"/>
              <a:ea typeface="+mj-ea"/>
              <a:cs typeface="+mj-cs"/>
            </a:endParaRPr>
          </a:p>
        </p:txBody>
      </p:sp>
      <p:sp>
        <p:nvSpPr>
          <p:cNvPr id="4" name="Title 1">
            <a:extLst>
              <a:ext uri="{FF2B5EF4-FFF2-40B4-BE49-F238E27FC236}">
                <a16:creationId xmlns:a16="http://schemas.microsoft.com/office/drawing/2014/main" id="{8A64E6C3-D527-FF12-DC43-61ED998D2CFA}"/>
              </a:ext>
            </a:extLst>
          </p:cNvPr>
          <p:cNvSpPr txBox="1">
            <a:spLocks/>
          </p:cNvSpPr>
          <p:nvPr/>
        </p:nvSpPr>
        <p:spPr>
          <a:xfrm>
            <a:off x="6342391" y="5633765"/>
            <a:ext cx="2556416" cy="873612"/>
          </a:xfrm>
          <a:prstGeom prst="rect">
            <a:avLst/>
          </a:prstGeom>
        </p:spPr>
        <p:txBody>
          <a:bodyPr vert="horz" lIns="91440" tIns="45720" rIns="91440" bIns="45720" numCol="1" rtlCol="0" anchor="ctr"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defRPr/>
            </a:pPr>
            <a:r>
              <a:rPr lang="en-US" altLang="en-US" b="1" kern="1200" dirty="0">
                <a:solidFill>
                  <a:srgbClr val="FFFFFF"/>
                </a:solidFill>
                <a:effectLst>
                  <a:glow>
                    <a:schemeClr val="bg1"/>
                  </a:glow>
                </a:effectLst>
                <a:latin typeface="+mn-lt"/>
                <a:ea typeface="+mn-ea"/>
                <a:cs typeface="+mn-cs"/>
              </a:rPr>
              <a:t>&amp; Sunday </a:t>
            </a:r>
            <a:br>
              <a:rPr lang="en-US" altLang="en-US" b="1" kern="1200" dirty="0">
                <a:solidFill>
                  <a:srgbClr val="FFFFFF"/>
                </a:solidFill>
                <a:effectLst>
                  <a:glow>
                    <a:schemeClr val="bg1"/>
                  </a:glow>
                </a:effectLst>
                <a:latin typeface="+mn-lt"/>
                <a:ea typeface="+mn-ea"/>
                <a:cs typeface="+mn-cs"/>
              </a:rPr>
            </a:br>
            <a:r>
              <a:rPr lang="en-US" altLang="en-US" b="1" kern="1200" dirty="0">
                <a:solidFill>
                  <a:srgbClr val="FFFFFF"/>
                </a:solidFill>
                <a:effectLst>
                  <a:glow>
                    <a:schemeClr val="bg1"/>
                  </a:glow>
                </a:effectLst>
                <a:latin typeface="+mn-lt"/>
                <a:ea typeface="+mn-ea"/>
                <a:cs typeface="+mn-cs"/>
              </a:rPr>
              <a:t>    School</a:t>
            </a:r>
            <a:endParaRPr lang="en-US" altLang="en-US" i="1" kern="1200" dirty="0">
              <a:solidFill>
                <a:srgbClr val="FFFFFF"/>
              </a:solidFill>
              <a:effectLst>
                <a:glow>
                  <a:schemeClr val="bg1"/>
                </a:glow>
              </a:effectLst>
              <a:latin typeface="+mn-lt"/>
              <a:ea typeface="+mn-ea"/>
              <a:cs typeface="+mn-cs"/>
            </a:endParaRPr>
          </a:p>
        </p:txBody>
      </p:sp>
      <p:pic>
        <p:nvPicPr>
          <p:cNvPr id="2" name="Picture 9" descr="Image result for kids jesus">
            <a:extLst>
              <a:ext uri="{FF2B5EF4-FFF2-40B4-BE49-F238E27FC236}">
                <a16:creationId xmlns:a16="http://schemas.microsoft.com/office/drawing/2014/main" id="{49456107-7433-9358-CCF1-750BD204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6" r="-1" b="-1"/>
          <a:stretch/>
        </p:blipFill>
        <p:spPr bwMode="auto">
          <a:xfrm>
            <a:off x="17314" y="1341414"/>
            <a:ext cx="9144002" cy="26080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275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a:extLst>
              <a:ext uri="{FF2B5EF4-FFF2-40B4-BE49-F238E27FC236}">
                <a16:creationId xmlns:a16="http://schemas.microsoft.com/office/drawing/2014/main" id="{4B23BFF7-DD7F-0E2B-37FE-159D03AC0424}"/>
              </a:ext>
            </a:extLst>
          </p:cNvPr>
          <p:cNvPicPr>
            <a:picLocks noChangeAspect="1"/>
          </p:cNvPicPr>
          <p:nvPr/>
        </p:nvPicPr>
        <p:blipFill>
          <a:blip r:embed="rId2">
            <a:extLst>
              <a:ext uri="{28A0092B-C50C-407E-A947-70E740481C1C}">
                <a14:useLocalDpi xmlns:a14="http://schemas.microsoft.com/office/drawing/2010/main" val="0"/>
              </a:ext>
            </a:extLst>
          </a:blip>
          <a:srcRect t="15462" b="269"/>
          <a:stretch>
            <a:fillRect/>
          </a:stretch>
        </p:blipFill>
        <p:spPr>
          <a:xfrm>
            <a:off x="15" y="857257"/>
            <a:ext cx="9143985" cy="5143493"/>
          </a:xfrm>
          <a:prstGeom prst="rect">
            <a:avLst/>
          </a:prstGeom>
        </p:spPr>
      </p:pic>
      <p:sp>
        <p:nvSpPr>
          <p:cNvPr id="2" name="제목 1">
            <a:extLst>
              <a:ext uri="{FF2B5EF4-FFF2-40B4-BE49-F238E27FC236}">
                <a16:creationId xmlns:a16="http://schemas.microsoft.com/office/drawing/2014/main" id="{80CD8163-8554-9B10-1A98-5AA1EFBBF97F}"/>
              </a:ext>
            </a:extLst>
          </p:cNvPr>
          <p:cNvSpPr>
            <a:spLocks noGrp="1"/>
          </p:cNvSpPr>
          <p:nvPr>
            <p:ph type="ctrTitle"/>
          </p:nvPr>
        </p:nvSpPr>
        <p:spPr>
          <a:xfrm>
            <a:off x="1436915" y="2807839"/>
            <a:ext cx="7004957" cy="730760"/>
          </a:xfrm>
          <a:ln>
            <a:noFill/>
          </a:ln>
        </p:spPr>
        <p:txBody>
          <a:bodyPr anchor="ctr">
            <a:noAutofit/>
          </a:bodyPr>
          <a:lstStyle/>
          <a:p>
            <a:r>
              <a:rPr lang="en-US" sz="3750" dirty="0">
                <a:solidFill>
                  <a:schemeClr val="bg1"/>
                </a:solidFill>
                <a:latin typeface="Arial Rounded MT Bold" panose="020F0704030504030204" pitchFamily="34" charset="0"/>
              </a:rPr>
              <a:t>Until A Son was Sent to Us</a:t>
            </a:r>
          </a:p>
        </p:txBody>
      </p:sp>
      <p:sp>
        <p:nvSpPr>
          <p:cNvPr id="3" name="부제목 2">
            <a:extLst>
              <a:ext uri="{FF2B5EF4-FFF2-40B4-BE49-F238E27FC236}">
                <a16:creationId xmlns:a16="http://schemas.microsoft.com/office/drawing/2014/main" id="{580992F5-5F44-1219-9ED0-DFDC1E1C803D}"/>
              </a:ext>
            </a:extLst>
          </p:cNvPr>
          <p:cNvSpPr>
            <a:spLocks noGrp="1"/>
          </p:cNvSpPr>
          <p:nvPr>
            <p:ph type="subTitle" idx="1"/>
          </p:nvPr>
        </p:nvSpPr>
        <p:spPr>
          <a:xfrm>
            <a:off x="5020651" y="3646750"/>
            <a:ext cx="2725151" cy="730760"/>
          </a:xfrm>
        </p:spPr>
        <p:txBody>
          <a:bodyPr anchor="ctr">
            <a:normAutofit/>
          </a:bodyPr>
          <a:lstStyle/>
          <a:p>
            <a:pPr algn="r"/>
            <a:r>
              <a:rPr lang="en-US" sz="2625" dirty="0"/>
              <a:t>Timothy S. Yoon </a:t>
            </a:r>
          </a:p>
        </p:txBody>
      </p:sp>
    </p:spTree>
    <p:extLst>
      <p:ext uri="{BB962C8B-B14F-4D97-AF65-F5344CB8AC3E}">
        <p14:creationId xmlns:p14="http://schemas.microsoft.com/office/powerpoint/2010/main" val="45928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a:spLocks/>
          </p:cNvSpPr>
          <p:nvPr/>
        </p:nvSpPr>
        <p:spPr>
          <a:xfrm>
            <a:off x="7152894" y="-198882"/>
            <a:ext cx="2743200" cy="2743200"/>
          </a:xfrm>
          <a:prstGeom prst="ellipse">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 name="TextBox 2"/>
          <p:cNvSpPr txBox="1">
            <a:spLocks/>
          </p:cNvSpPr>
          <p:nvPr/>
        </p:nvSpPr>
        <p:spPr>
          <a:xfrm>
            <a:off x="603504" y="1172718"/>
            <a:ext cx="2057400" cy="126958"/>
          </a:xfrm>
          <a:prstGeom prst="rect">
            <a:avLst/>
          </a:prstGeom>
          <a:noFill/>
        </p:spPr>
        <p:txBody>
          <a:bodyPr wrap="square" lIns="0" tIns="0" rIns="0" bIns="0" anchor="t">
            <a:spAutoFit/>
          </a:bodyPr>
          <a:lstStyle/>
          <a:p>
            <a:r>
              <a:rPr lang="en-US" sz="825" b="1">
                <a:solidFill>
                  <a:srgbClr val="9D482A"/>
                </a:solidFill>
                <a:latin typeface="Arial"/>
              </a:rPr>
              <a:t>SERMON INTRO</a:t>
            </a:r>
          </a:p>
        </p:txBody>
      </p:sp>
      <p:sp>
        <p:nvSpPr>
          <p:cNvPr id="4" name="Rectangle 3"/>
          <p:cNvSpPr/>
          <p:nvPr/>
        </p:nvSpPr>
        <p:spPr>
          <a:xfrm>
            <a:off x="603504" y="1399032"/>
            <a:ext cx="37719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603504" y="1529334"/>
            <a:ext cx="7338060" cy="311624"/>
          </a:xfrm>
          <a:prstGeom prst="rect">
            <a:avLst/>
          </a:prstGeom>
          <a:noFill/>
        </p:spPr>
        <p:txBody>
          <a:bodyPr wrap="square" lIns="0" tIns="0" rIns="0" bIns="0" anchor="t">
            <a:spAutoFit/>
          </a:bodyPr>
          <a:lstStyle/>
          <a:p>
            <a:r>
              <a:rPr sz="2025" b="1">
                <a:solidFill>
                  <a:srgbClr val="2E241C"/>
                </a:solidFill>
                <a:latin typeface="Arial Rounded MT Bold"/>
              </a:rPr>
              <a:t>The Recurring Pattern of Divine Providence:</a:t>
            </a:r>
          </a:p>
        </p:txBody>
      </p:sp>
      <p:sp>
        <p:nvSpPr>
          <p:cNvPr id="6" name="TextBox 5"/>
          <p:cNvSpPr txBox="1"/>
          <p:nvPr/>
        </p:nvSpPr>
        <p:spPr>
          <a:xfrm>
            <a:off x="603505" y="1851660"/>
            <a:ext cx="5623559" cy="403957"/>
          </a:xfrm>
          <a:prstGeom prst="rect">
            <a:avLst/>
          </a:prstGeom>
          <a:noFill/>
        </p:spPr>
        <p:txBody>
          <a:bodyPr wrap="square" lIns="0" tIns="0" rIns="0" bIns="0" anchor="t">
            <a:spAutoFit/>
          </a:bodyPr>
          <a:lstStyle/>
          <a:p>
            <a:r>
              <a:rPr sz="2625" b="1">
                <a:solidFill>
                  <a:srgbClr val="9D482A"/>
                </a:solidFill>
                <a:latin typeface="Arial Rounded MT Bold"/>
              </a:rPr>
              <a:t>Sending a Child</a:t>
            </a:r>
          </a:p>
        </p:txBody>
      </p:sp>
      <p:sp>
        <p:nvSpPr>
          <p:cNvPr id="7" name="TextBox 6"/>
          <p:cNvSpPr txBox="1"/>
          <p:nvPr/>
        </p:nvSpPr>
        <p:spPr>
          <a:xfrm>
            <a:off x="617220" y="2352295"/>
            <a:ext cx="7475220" cy="219291"/>
          </a:xfrm>
          <a:prstGeom prst="rect">
            <a:avLst/>
          </a:prstGeom>
          <a:noFill/>
        </p:spPr>
        <p:txBody>
          <a:bodyPr wrap="square" lIns="0" tIns="0" rIns="0" bIns="0" anchor="t">
            <a:spAutoFit/>
          </a:bodyPr>
          <a:lstStyle/>
          <a:p>
            <a:r>
              <a:rPr lang="en-US" sz="1425">
                <a:solidFill>
                  <a:srgbClr val="2E241C"/>
                </a:solidFill>
                <a:latin typeface="Arial"/>
              </a:rPr>
              <a:t>When God’s people reach an impasse, providence often enters the story </a:t>
            </a:r>
            <a:r>
              <a:rPr sz="1425">
                <a:solidFill>
                  <a:srgbClr val="2E241C"/>
                </a:solidFill>
                <a:latin typeface="Arial"/>
              </a:rPr>
              <a:t>through </a:t>
            </a:r>
            <a:r>
              <a:rPr lang="en-US" sz="1425">
                <a:solidFill>
                  <a:srgbClr val="2E241C"/>
                </a:solidFill>
                <a:latin typeface="Arial"/>
              </a:rPr>
              <a:t>a child</a:t>
            </a:r>
            <a:r>
              <a:rPr sz="1425">
                <a:solidFill>
                  <a:srgbClr val="2E241C"/>
                </a:solidFill>
                <a:latin typeface="Arial"/>
              </a:rPr>
              <a:t>.</a:t>
            </a:r>
          </a:p>
        </p:txBody>
      </p:sp>
      <p:sp>
        <p:nvSpPr>
          <p:cNvPr id="8" name="Rectangle 7"/>
          <p:cNvSpPr/>
          <p:nvPr/>
        </p:nvSpPr>
        <p:spPr>
          <a:xfrm>
            <a:off x="857250" y="3614165"/>
            <a:ext cx="7440930" cy="2400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9" name="TextBox 8"/>
          <p:cNvSpPr txBox="1">
            <a:spLocks/>
          </p:cNvSpPr>
          <p:nvPr/>
        </p:nvSpPr>
        <p:spPr>
          <a:xfrm>
            <a:off x="637794" y="2996946"/>
            <a:ext cx="994410" cy="196208"/>
          </a:xfrm>
          <a:prstGeom prst="rect">
            <a:avLst/>
          </a:prstGeom>
          <a:noFill/>
        </p:spPr>
        <p:txBody>
          <a:bodyPr wrap="square" lIns="0" tIns="0" rIns="0" bIns="0" anchor="t">
            <a:spAutoFit/>
          </a:bodyPr>
          <a:lstStyle/>
          <a:p>
            <a:pPr algn="ctr"/>
            <a:r>
              <a:rPr lang="en-US" sz="1275" b="1">
                <a:solidFill>
                  <a:srgbClr val="2E241C"/>
                </a:solidFill>
                <a:latin typeface="Arial Rounded MT Bold"/>
              </a:rPr>
              <a:t>ISAAC</a:t>
            </a:r>
          </a:p>
        </p:txBody>
      </p:sp>
      <p:sp>
        <p:nvSpPr>
          <p:cNvPr id="10" name="TextBox 9"/>
          <p:cNvSpPr txBox="1"/>
          <p:nvPr/>
        </p:nvSpPr>
        <p:spPr>
          <a:xfrm>
            <a:off x="596645" y="3236976"/>
            <a:ext cx="1069848" cy="109710"/>
          </a:xfrm>
          <a:prstGeom prst="rect">
            <a:avLst/>
          </a:prstGeom>
          <a:noFill/>
        </p:spPr>
        <p:txBody>
          <a:bodyPr wrap="square" lIns="0" tIns="0" rIns="0" bIns="0" anchor="t">
            <a:spAutoFit/>
          </a:bodyPr>
          <a:lstStyle/>
          <a:p>
            <a:pPr algn="ctr"/>
            <a:r>
              <a:rPr lang="en-US" sz="713" b="1">
                <a:solidFill>
                  <a:srgbClr val="695746"/>
                </a:solidFill>
                <a:latin typeface="Arial"/>
              </a:rPr>
              <a:t>PROMISE</a:t>
            </a:r>
          </a:p>
        </p:txBody>
      </p:sp>
      <p:sp>
        <p:nvSpPr>
          <p:cNvPr id="11" name="Oval 10"/>
          <p:cNvSpPr>
            <a:spLocks/>
          </p:cNvSpPr>
          <p:nvPr/>
        </p:nvSpPr>
        <p:spPr>
          <a:xfrm>
            <a:off x="1035557" y="3530155"/>
            <a:ext cx="192024" cy="192024"/>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extBox 11"/>
          <p:cNvSpPr txBox="1"/>
          <p:nvPr/>
        </p:nvSpPr>
        <p:spPr>
          <a:xfrm>
            <a:off x="528065" y="3833622"/>
            <a:ext cx="1207008" cy="109710"/>
          </a:xfrm>
          <a:prstGeom prst="rect">
            <a:avLst/>
          </a:prstGeom>
          <a:noFill/>
        </p:spPr>
        <p:txBody>
          <a:bodyPr wrap="square" lIns="0" tIns="0" rIns="0" bIns="0" anchor="t">
            <a:spAutoFit/>
          </a:bodyPr>
          <a:lstStyle/>
          <a:p>
            <a:pPr algn="ctr"/>
            <a:r>
              <a:rPr sz="713">
                <a:solidFill>
                  <a:srgbClr val="695746"/>
                </a:solidFill>
                <a:latin typeface="Arial"/>
              </a:rPr>
              <a:t>Genesis 21:1–3</a:t>
            </a:r>
          </a:p>
        </p:txBody>
      </p:sp>
      <p:sp>
        <p:nvSpPr>
          <p:cNvPr id="13" name="TextBox 12"/>
          <p:cNvSpPr txBox="1">
            <a:spLocks/>
          </p:cNvSpPr>
          <p:nvPr/>
        </p:nvSpPr>
        <p:spPr>
          <a:xfrm>
            <a:off x="2695194" y="2996946"/>
            <a:ext cx="994410" cy="196208"/>
          </a:xfrm>
          <a:prstGeom prst="rect">
            <a:avLst/>
          </a:prstGeom>
          <a:noFill/>
        </p:spPr>
        <p:txBody>
          <a:bodyPr wrap="square" lIns="0" tIns="0" rIns="0" bIns="0" anchor="t">
            <a:spAutoFit/>
          </a:bodyPr>
          <a:lstStyle/>
          <a:p>
            <a:pPr algn="ctr"/>
            <a:r>
              <a:rPr lang="en-US" sz="1275" b="1">
                <a:solidFill>
                  <a:srgbClr val="2E241C"/>
                </a:solidFill>
                <a:latin typeface="Arial Rounded MT Bold"/>
              </a:rPr>
              <a:t>MOSES</a:t>
            </a:r>
          </a:p>
        </p:txBody>
      </p:sp>
      <p:sp>
        <p:nvSpPr>
          <p:cNvPr id="14" name="TextBox 13"/>
          <p:cNvSpPr txBox="1"/>
          <p:nvPr/>
        </p:nvSpPr>
        <p:spPr>
          <a:xfrm>
            <a:off x="2654046" y="3236976"/>
            <a:ext cx="1069848" cy="109710"/>
          </a:xfrm>
          <a:prstGeom prst="rect">
            <a:avLst/>
          </a:prstGeom>
          <a:noFill/>
        </p:spPr>
        <p:txBody>
          <a:bodyPr wrap="square" lIns="0" tIns="0" rIns="0" bIns="0" anchor="t">
            <a:spAutoFit/>
          </a:bodyPr>
          <a:lstStyle/>
          <a:p>
            <a:pPr algn="ctr"/>
            <a:r>
              <a:rPr lang="en-US" sz="713" b="1">
                <a:solidFill>
                  <a:srgbClr val="695746"/>
                </a:solidFill>
                <a:latin typeface="Arial"/>
              </a:rPr>
              <a:t>DELIVERANCE</a:t>
            </a:r>
          </a:p>
        </p:txBody>
      </p:sp>
      <p:sp>
        <p:nvSpPr>
          <p:cNvPr id="15" name="Oval 14"/>
          <p:cNvSpPr>
            <a:spLocks/>
          </p:cNvSpPr>
          <p:nvPr/>
        </p:nvSpPr>
        <p:spPr>
          <a:xfrm>
            <a:off x="3092958" y="3530155"/>
            <a:ext cx="192024" cy="192024"/>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Box 15"/>
          <p:cNvSpPr txBox="1"/>
          <p:nvPr/>
        </p:nvSpPr>
        <p:spPr>
          <a:xfrm>
            <a:off x="2585466" y="3833622"/>
            <a:ext cx="1207008" cy="109710"/>
          </a:xfrm>
          <a:prstGeom prst="rect">
            <a:avLst/>
          </a:prstGeom>
          <a:noFill/>
        </p:spPr>
        <p:txBody>
          <a:bodyPr wrap="square" lIns="0" tIns="0" rIns="0" bIns="0" anchor="t">
            <a:spAutoFit/>
          </a:bodyPr>
          <a:lstStyle/>
          <a:p>
            <a:pPr algn="ctr"/>
            <a:r>
              <a:rPr sz="713">
                <a:solidFill>
                  <a:srgbClr val="695746"/>
                </a:solidFill>
                <a:latin typeface="Arial"/>
              </a:rPr>
              <a:t>Exodus 2:1–10</a:t>
            </a:r>
          </a:p>
        </p:txBody>
      </p:sp>
      <p:sp>
        <p:nvSpPr>
          <p:cNvPr id="17" name="TextBox 16"/>
          <p:cNvSpPr txBox="1">
            <a:spLocks/>
          </p:cNvSpPr>
          <p:nvPr/>
        </p:nvSpPr>
        <p:spPr>
          <a:xfrm>
            <a:off x="4752594" y="2996946"/>
            <a:ext cx="994410" cy="196208"/>
          </a:xfrm>
          <a:prstGeom prst="rect">
            <a:avLst/>
          </a:prstGeom>
          <a:noFill/>
        </p:spPr>
        <p:txBody>
          <a:bodyPr wrap="square" lIns="0" tIns="0" rIns="0" bIns="0" anchor="t">
            <a:spAutoFit/>
          </a:bodyPr>
          <a:lstStyle/>
          <a:p>
            <a:pPr algn="ctr"/>
            <a:r>
              <a:rPr lang="en-US" sz="1275" b="1">
                <a:solidFill>
                  <a:srgbClr val="2E241C"/>
                </a:solidFill>
                <a:latin typeface="Arial Rounded MT Bold"/>
              </a:rPr>
              <a:t>SAMUEL</a:t>
            </a:r>
          </a:p>
        </p:txBody>
      </p:sp>
      <p:sp>
        <p:nvSpPr>
          <p:cNvPr id="18" name="TextBox 17"/>
          <p:cNvSpPr txBox="1"/>
          <p:nvPr/>
        </p:nvSpPr>
        <p:spPr>
          <a:xfrm>
            <a:off x="4711446" y="3236976"/>
            <a:ext cx="1069848" cy="109710"/>
          </a:xfrm>
          <a:prstGeom prst="rect">
            <a:avLst/>
          </a:prstGeom>
          <a:noFill/>
        </p:spPr>
        <p:txBody>
          <a:bodyPr wrap="square" lIns="0" tIns="0" rIns="0" bIns="0" anchor="t">
            <a:spAutoFit/>
          </a:bodyPr>
          <a:lstStyle/>
          <a:p>
            <a:pPr algn="ctr"/>
            <a:r>
              <a:rPr lang="en-US" sz="713" b="1">
                <a:solidFill>
                  <a:srgbClr val="695746"/>
                </a:solidFill>
                <a:latin typeface="Arial"/>
              </a:rPr>
              <a:t>RENEWAL</a:t>
            </a:r>
          </a:p>
        </p:txBody>
      </p:sp>
      <p:sp>
        <p:nvSpPr>
          <p:cNvPr id="19" name="Oval 18"/>
          <p:cNvSpPr>
            <a:spLocks/>
          </p:cNvSpPr>
          <p:nvPr/>
        </p:nvSpPr>
        <p:spPr>
          <a:xfrm>
            <a:off x="5150358" y="3530155"/>
            <a:ext cx="192024" cy="192024"/>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0" name="TextBox 19"/>
          <p:cNvSpPr txBox="1"/>
          <p:nvPr/>
        </p:nvSpPr>
        <p:spPr>
          <a:xfrm>
            <a:off x="4642866" y="3833622"/>
            <a:ext cx="1207008" cy="109710"/>
          </a:xfrm>
          <a:prstGeom prst="rect">
            <a:avLst/>
          </a:prstGeom>
          <a:noFill/>
        </p:spPr>
        <p:txBody>
          <a:bodyPr wrap="square" lIns="0" tIns="0" rIns="0" bIns="0" anchor="t">
            <a:spAutoFit/>
          </a:bodyPr>
          <a:lstStyle/>
          <a:p>
            <a:pPr algn="ctr"/>
            <a:r>
              <a:rPr sz="713">
                <a:solidFill>
                  <a:srgbClr val="695746"/>
                </a:solidFill>
                <a:latin typeface="Arial"/>
              </a:rPr>
              <a:t>1 Samuel 1:19–20</a:t>
            </a:r>
          </a:p>
        </p:txBody>
      </p:sp>
      <p:sp>
        <p:nvSpPr>
          <p:cNvPr id="21" name="TextBox 20"/>
          <p:cNvSpPr txBox="1">
            <a:spLocks/>
          </p:cNvSpPr>
          <p:nvPr/>
        </p:nvSpPr>
        <p:spPr>
          <a:xfrm>
            <a:off x="6809994" y="2996947"/>
            <a:ext cx="994410" cy="219291"/>
          </a:xfrm>
          <a:prstGeom prst="rect">
            <a:avLst/>
          </a:prstGeom>
          <a:noFill/>
        </p:spPr>
        <p:txBody>
          <a:bodyPr wrap="square" lIns="0" tIns="0" rIns="0" bIns="0" anchor="t">
            <a:spAutoFit/>
          </a:bodyPr>
          <a:lstStyle/>
          <a:p>
            <a:pPr algn="ctr"/>
            <a:r>
              <a:rPr lang="en-US" sz="1425" b="1">
                <a:solidFill>
                  <a:srgbClr val="9D482A"/>
                </a:solidFill>
                <a:latin typeface="Arial Rounded MT Bold"/>
              </a:rPr>
              <a:t>JESUS</a:t>
            </a:r>
          </a:p>
        </p:txBody>
      </p:sp>
      <p:sp>
        <p:nvSpPr>
          <p:cNvPr id="22" name="TextBox 21"/>
          <p:cNvSpPr txBox="1">
            <a:spLocks/>
          </p:cNvSpPr>
          <p:nvPr/>
        </p:nvSpPr>
        <p:spPr>
          <a:xfrm>
            <a:off x="6768846" y="3236976"/>
            <a:ext cx="1069848" cy="109710"/>
          </a:xfrm>
          <a:prstGeom prst="rect">
            <a:avLst/>
          </a:prstGeom>
          <a:noFill/>
        </p:spPr>
        <p:txBody>
          <a:bodyPr wrap="square" lIns="0" tIns="0" rIns="0" bIns="0" anchor="t">
            <a:spAutoFit/>
          </a:bodyPr>
          <a:lstStyle/>
          <a:p>
            <a:pPr algn="ctr"/>
            <a:r>
              <a:rPr lang="en-US" sz="713" b="1">
                <a:solidFill>
                  <a:srgbClr val="9D482A"/>
                </a:solidFill>
                <a:latin typeface="Arial"/>
              </a:rPr>
              <a:t>SALVATION</a:t>
            </a:r>
          </a:p>
        </p:txBody>
      </p:sp>
      <p:sp>
        <p:nvSpPr>
          <p:cNvPr id="23" name="Oval 22"/>
          <p:cNvSpPr/>
          <p:nvPr/>
        </p:nvSpPr>
        <p:spPr>
          <a:xfrm>
            <a:off x="7180326" y="3502723"/>
            <a:ext cx="246888" cy="246888"/>
          </a:xfrm>
          <a:prstGeom prst="ellipse">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Oval 23"/>
          <p:cNvSpPr>
            <a:spLocks/>
          </p:cNvSpPr>
          <p:nvPr/>
        </p:nvSpPr>
        <p:spPr>
          <a:xfrm>
            <a:off x="7255764" y="3579876"/>
            <a:ext cx="96012" cy="960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5" name="TextBox 24"/>
          <p:cNvSpPr txBox="1"/>
          <p:nvPr/>
        </p:nvSpPr>
        <p:spPr>
          <a:xfrm>
            <a:off x="6700266" y="3833622"/>
            <a:ext cx="1207008" cy="109710"/>
          </a:xfrm>
          <a:prstGeom prst="rect">
            <a:avLst/>
          </a:prstGeom>
          <a:noFill/>
        </p:spPr>
        <p:txBody>
          <a:bodyPr wrap="square" lIns="0" tIns="0" rIns="0" bIns="0" anchor="t">
            <a:spAutoFit/>
          </a:bodyPr>
          <a:lstStyle/>
          <a:p>
            <a:pPr algn="ctr"/>
            <a:r>
              <a:rPr lang="en-US" sz="713">
                <a:solidFill>
                  <a:srgbClr val="695746"/>
                </a:solidFill>
                <a:latin typeface="Arial"/>
              </a:rPr>
              <a:t>Luke 2:6–11</a:t>
            </a:r>
          </a:p>
        </p:txBody>
      </p:sp>
      <p:sp>
        <p:nvSpPr>
          <p:cNvPr id="26" name="TextBox 25"/>
          <p:cNvSpPr txBox="1"/>
          <p:nvPr/>
        </p:nvSpPr>
        <p:spPr>
          <a:xfrm>
            <a:off x="918972" y="4423411"/>
            <a:ext cx="7303770" cy="530915"/>
          </a:xfrm>
          <a:prstGeom prst="rect">
            <a:avLst/>
          </a:prstGeom>
          <a:noFill/>
        </p:spPr>
        <p:txBody>
          <a:bodyPr wrap="square" lIns="0" tIns="0" rIns="0" bIns="0" anchor="t">
            <a:spAutoFit/>
          </a:bodyPr>
          <a:lstStyle/>
          <a:p>
            <a:pPr algn="ctr"/>
            <a:r>
              <a:rPr lang="en-US" sz="1725" i="1">
                <a:solidFill>
                  <a:srgbClr val="2E241C"/>
                </a:solidFill>
                <a:latin typeface="Georgia"/>
              </a:rPr>
              <a:t>God’s next great work often begins
in a form the world overlooks.</a:t>
            </a:r>
          </a:p>
        </p:txBody>
      </p:sp>
      <p:sp>
        <p:nvSpPr>
          <p:cNvPr id="27" name="TextBox 26"/>
          <p:cNvSpPr txBox="1">
            <a:spLocks/>
          </p:cNvSpPr>
          <p:nvPr/>
        </p:nvSpPr>
        <p:spPr>
          <a:xfrm>
            <a:off x="603504" y="5623560"/>
            <a:ext cx="7920990" cy="98168"/>
          </a:xfrm>
          <a:prstGeom prst="rect">
            <a:avLst/>
          </a:prstGeom>
          <a:noFill/>
        </p:spPr>
        <p:txBody>
          <a:bodyPr wrap="square" lIns="0" tIns="0" rIns="0" bIns="0" anchor="t">
            <a:spAutoFit/>
          </a:bodyPr>
          <a:lstStyle/>
          <a:p>
            <a:r>
              <a:rPr lang="fr-FR" sz="638">
                <a:solidFill>
                  <a:srgbClr val="695746"/>
                </a:solidFill>
                <a:latin typeface="Arial"/>
              </a:rPr>
              <a:t>Scripture arc  ·  Genesis 21  ·  Exodus 2  ·  1 Samuel 1  ·  Luke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76" y="1076706"/>
            <a:ext cx="2194560" cy="115416"/>
          </a:xfrm>
          <a:prstGeom prst="rect">
            <a:avLst/>
          </a:prstGeom>
          <a:noFill/>
        </p:spPr>
        <p:txBody>
          <a:bodyPr wrap="square" lIns="0" tIns="0" rIns="0" bIns="0" anchor="t">
            <a:spAutoFit/>
          </a:bodyPr>
          <a:lstStyle/>
          <a:p>
            <a:r>
              <a:rPr lang="en-US" sz="750" b="1">
                <a:solidFill>
                  <a:srgbClr val="9D482A"/>
                </a:solidFill>
                <a:latin typeface="Arial"/>
              </a:rPr>
              <a:t>RESPONSIVE READING</a:t>
            </a:r>
          </a:p>
        </p:txBody>
      </p:sp>
      <p:sp>
        <p:nvSpPr>
          <p:cNvPr id="3" name="Rectangle 2"/>
          <p:cNvSpPr/>
          <p:nvPr/>
        </p:nvSpPr>
        <p:spPr>
          <a:xfrm>
            <a:off x="493776" y="1275588"/>
            <a:ext cx="329184"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22960" y="1275588"/>
            <a:ext cx="723519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8078724" y="1069849"/>
            <a:ext cx="562356" cy="103875"/>
          </a:xfrm>
          <a:prstGeom prst="rect">
            <a:avLst/>
          </a:prstGeom>
          <a:noFill/>
        </p:spPr>
        <p:txBody>
          <a:bodyPr wrap="square" lIns="0" tIns="0" rIns="0" bIns="0" anchor="t">
            <a:spAutoFit/>
          </a:bodyPr>
          <a:lstStyle/>
          <a:p>
            <a:pPr algn="r"/>
            <a:r>
              <a:rPr lang="en-US" sz="675" b="1">
                <a:solidFill>
                  <a:srgbClr val="695746"/>
                </a:solidFill>
                <a:latin typeface="Arial"/>
              </a:rPr>
              <a:t>01 / 05</a:t>
            </a:r>
          </a:p>
        </p:txBody>
      </p:sp>
      <p:sp>
        <p:nvSpPr>
          <p:cNvPr id="6" name="TextBox 5"/>
          <p:cNvSpPr txBox="1"/>
          <p:nvPr/>
        </p:nvSpPr>
        <p:spPr>
          <a:xfrm>
            <a:off x="493776" y="1392174"/>
            <a:ext cx="3429000" cy="300082"/>
          </a:xfrm>
          <a:prstGeom prst="rect">
            <a:avLst/>
          </a:prstGeom>
          <a:noFill/>
        </p:spPr>
        <p:txBody>
          <a:bodyPr wrap="square" lIns="0" tIns="0" rIns="0" bIns="0" anchor="t">
            <a:spAutoFit/>
          </a:bodyPr>
          <a:lstStyle/>
          <a:p>
            <a:r>
              <a:rPr lang="en-US" sz="1950" b="1">
                <a:solidFill>
                  <a:srgbClr val="2E241C"/>
                </a:solidFill>
                <a:latin typeface="Arial Rounded MT Bold"/>
              </a:rPr>
              <a:t>Ruth 4:1–4</a:t>
            </a:r>
          </a:p>
        </p:txBody>
      </p:sp>
      <p:sp>
        <p:nvSpPr>
          <p:cNvPr id="7" name="TextBox 6"/>
          <p:cNvSpPr txBox="1"/>
          <p:nvPr/>
        </p:nvSpPr>
        <p:spPr>
          <a:xfrm>
            <a:off x="5623559" y="1460754"/>
            <a:ext cx="3017520" cy="109710"/>
          </a:xfrm>
          <a:prstGeom prst="rect">
            <a:avLst/>
          </a:prstGeom>
          <a:noFill/>
        </p:spPr>
        <p:txBody>
          <a:bodyPr wrap="square" lIns="0" tIns="0" rIns="0" bIns="0" anchor="t">
            <a:spAutoFit/>
          </a:bodyPr>
          <a:lstStyle/>
          <a:p>
            <a:pPr algn="r"/>
            <a:r>
              <a:rPr lang="en-US" sz="713">
                <a:solidFill>
                  <a:srgbClr val="695746"/>
                </a:solidFill>
                <a:latin typeface="Arial"/>
              </a:rPr>
              <a:t>English Standard Version · responsive reading</a:t>
            </a:r>
          </a:p>
        </p:txBody>
      </p:sp>
      <p:sp>
        <p:nvSpPr>
          <p:cNvPr id="8" name="TextBox 7"/>
          <p:cNvSpPr txBox="1"/>
          <p:nvPr/>
        </p:nvSpPr>
        <p:spPr>
          <a:xfrm>
            <a:off x="493776" y="183794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9" name="TextBox 8"/>
          <p:cNvSpPr txBox="1"/>
          <p:nvPr/>
        </p:nvSpPr>
        <p:spPr>
          <a:xfrm>
            <a:off x="4066794" y="179679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1</a:t>
            </a:r>
          </a:p>
        </p:txBody>
      </p:sp>
      <p:sp>
        <p:nvSpPr>
          <p:cNvPr id="10" name="TextBox 9"/>
          <p:cNvSpPr txBox="1">
            <a:spLocks/>
          </p:cNvSpPr>
          <p:nvPr/>
        </p:nvSpPr>
        <p:spPr>
          <a:xfrm>
            <a:off x="493776" y="2071116"/>
            <a:ext cx="3950208" cy="1211870"/>
          </a:xfrm>
          <a:prstGeom prst="rect">
            <a:avLst/>
          </a:prstGeom>
          <a:noFill/>
        </p:spPr>
        <p:txBody>
          <a:bodyPr wrap="square" lIns="0" tIns="0" rIns="0" bIns="0" anchor="t">
            <a:spAutoFit/>
          </a:bodyPr>
          <a:lstStyle/>
          <a:p>
            <a:r>
              <a:rPr lang="en-US" sz="1575">
                <a:solidFill>
                  <a:srgbClr val="2E241C"/>
                </a:solidFill>
                <a:latin typeface="Georgia"/>
              </a:rPr>
              <a:t>Now Boaz had gone up to the gate and sat down there. And behold, the redeemer, of whom Boaz had spoken, came by. So Boaz said, “Turn aside, friend; sit down here.” And he turned aside and sat down.</a:t>
            </a:r>
          </a:p>
        </p:txBody>
      </p:sp>
      <p:sp>
        <p:nvSpPr>
          <p:cNvPr id="11" name="Rectangle 10"/>
          <p:cNvSpPr>
            <a:spLocks/>
          </p:cNvSpPr>
          <p:nvPr/>
        </p:nvSpPr>
        <p:spPr>
          <a:xfrm>
            <a:off x="493776" y="345643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extBox 11"/>
          <p:cNvSpPr txBox="1"/>
          <p:nvPr/>
        </p:nvSpPr>
        <p:spPr>
          <a:xfrm>
            <a:off x="4704588" y="183794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13" name="TextBox 12"/>
          <p:cNvSpPr txBox="1">
            <a:spLocks/>
          </p:cNvSpPr>
          <p:nvPr/>
        </p:nvSpPr>
        <p:spPr>
          <a:xfrm>
            <a:off x="8277606" y="179679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2</a:t>
            </a:r>
          </a:p>
        </p:txBody>
      </p:sp>
      <p:sp>
        <p:nvSpPr>
          <p:cNvPr id="14" name="TextBox 13"/>
          <p:cNvSpPr txBox="1"/>
          <p:nvPr/>
        </p:nvSpPr>
        <p:spPr>
          <a:xfrm>
            <a:off x="4704588" y="2137616"/>
            <a:ext cx="3950208" cy="484748"/>
          </a:xfrm>
          <a:prstGeom prst="rect">
            <a:avLst/>
          </a:prstGeom>
          <a:noFill/>
        </p:spPr>
        <p:txBody>
          <a:bodyPr wrap="square" lIns="0" tIns="0" rIns="0" bIns="0" anchor="t">
            <a:spAutoFit/>
          </a:bodyPr>
          <a:lstStyle/>
          <a:p>
            <a:r>
              <a:rPr lang="en-US" sz="1575" dirty="0">
                <a:solidFill>
                  <a:srgbClr val="9D482A"/>
                </a:solidFill>
                <a:latin typeface="Georgia"/>
              </a:rPr>
              <a:t>And he took ten men of the elders of the city and said, “Sit down here.” So they sat down.</a:t>
            </a:r>
          </a:p>
        </p:txBody>
      </p:sp>
      <p:sp>
        <p:nvSpPr>
          <p:cNvPr id="15" name="Rectangle 14"/>
          <p:cNvSpPr>
            <a:spLocks/>
          </p:cNvSpPr>
          <p:nvPr/>
        </p:nvSpPr>
        <p:spPr>
          <a:xfrm>
            <a:off x="4704588" y="345643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Box 15"/>
          <p:cNvSpPr txBox="1">
            <a:spLocks/>
          </p:cNvSpPr>
          <p:nvPr/>
        </p:nvSpPr>
        <p:spPr>
          <a:xfrm>
            <a:off x="493776" y="365531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17" name="TextBox 16"/>
          <p:cNvSpPr txBox="1"/>
          <p:nvPr/>
        </p:nvSpPr>
        <p:spPr>
          <a:xfrm>
            <a:off x="4066794" y="361416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3</a:t>
            </a:r>
          </a:p>
        </p:txBody>
      </p:sp>
      <p:sp>
        <p:nvSpPr>
          <p:cNvPr id="18" name="TextBox 17"/>
          <p:cNvSpPr txBox="1"/>
          <p:nvPr/>
        </p:nvSpPr>
        <p:spPr>
          <a:xfrm>
            <a:off x="493776" y="3954986"/>
            <a:ext cx="3950208" cy="969496"/>
          </a:xfrm>
          <a:prstGeom prst="rect">
            <a:avLst/>
          </a:prstGeom>
          <a:noFill/>
        </p:spPr>
        <p:txBody>
          <a:bodyPr wrap="square" lIns="0" tIns="0" rIns="0" bIns="0" anchor="t">
            <a:spAutoFit/>
          </a:bodyPr>
          <a:lstStyle/>
          <a:p>
            <a:r>
              <a:rPr lang="en-US" sz="1575" dirty="0">
                <a:solidFill>
                  <a:srgbClr val="2E241C"/>
                </a:solidFill>
                <a:latin typeface="Georgia"/>
              </a:rPr>
              <a:t>Then he said to the redeemer, “Naomi, who has come back from the country of Moab, is selling the parcel of land that belonged to our relative Elimelech.”</a:t>
            </a:r>
          </a:p>
        </p:txBody>
      </p:sp>
      <p:sp>
        <p:nvSpPr>
          <p:cNvPr id="19" name="Rectangle 18"/>
          <p:cNvSpPr/>
          <p:nvPr/>
        </p:nvSpPr>
        <p:spPr>
          <a:xfrm>
            <a:off x="489204" y="527380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a:spLocks/>
          </p:cNvSpPr>
          <p:nvPr/>
        </p:nvSpPr>
        <p:spPr>
          <a:xfrm>
            <a:off x="4704588" y="365531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21" name="TextBox 20"/>
          <p:cNvSpPr txBox="1"/>
          <p:nvPr/>
        </p:nvSpPr>
        <p:spPr>
          <a:xfrm>
            <a:off x="8277606" y="361416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4</a:t>
            </a:r>
          </a:p>
        </p:txBody>
      </p:sp>
      <p:sp>
        <p:nvSpPr>
          <p:cNvPr id="22" name="TextBox 21"/>
          <p:cNvSpPr txBox="1"/>
          <p:nvPr/>
        </p:nvSpPr>
        <p:spPr>
          <a:xfrm>
            <a:off x="4704588" y="3793304"/>
            <a:ext cx="3936491" cy="1421928"/>
          </a:xfrm>
          <a:prstGeom prst="rect">
            <a:avLst/>
          </a:prstGeom>
          <a:noFill/>
        </p:spPr>
        <p:txBody>
          <a:bodyPr wrap="square" lIns="0" tIns="0" rIns="0" bIns="0" anchor="t">
            <a:spAutoFit/>
          </a:bodyPr>
          <a:lstStyle/>
          <a:p>
            <a:pPr>
              <a:lnSpc>
                <a:spcPct val="88000"/>
              </a:lnSpc>
            </a:pPr>
            <a:r>
              <a:rPr lang="en-US" sz="1500" dirty="0">
                <a:solidFill>
                  <a:srgbClr val="9D482A"/>
                </a:solidFill>
                <a:latin typeface="Georgia"/>
              </a:rPr>
              <a:t>So I thought I would tell you of it and say, “Buy it in the presence of those sitting here and in the presence of the elders of my people.” If you will redeem it, redeem it. But if you will not, tell me, that I may know, for there is no one besides you to redeem it, and I come after you.” And he said, “I will redeem it.”</a:t>
            </a:r>
          </a:p>
        </p:txBody>
      </p:sp>
      <p:sp>
        <p:nvSpPr>
          <p:cNvPr id="23" name="Rectangle 22"/>
          <p:cNvSpPr/>
          <p:nvPr/>
        </p:nvSpPr>
        <p:spPr>
          <a:xfrm>
            <a:off x="4704588" y="527380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93776" y="5726430"/>
            <a:ext cx="3977640" cy="94513"/>
          </a:xfrm>
          <a:prstGeom prst="rect">
            <a:avLst/>
          </a:prstGeom>
          <a:noFill/>
        </p:spPr>
        <p:txBody>
          <a:bodyPr wrap="square" lIns="0" tIns="0" rIns="0" bIns="0" anchor="t">
            <a:spAutoFit/>
          </a:bodyPr>
          <a:lstStyle/>
          <a:p>
            <a:r>
              <a:rPr sz="614">
                <a:solidFill>
                  <a:srgbClr val="695746"/>
                </a:solidFill>
                <a:latin typeface="Arial"/>
              </a:rPr>
              <a:t>Leader: odd verses  ·  Congregation: even verses</a:t>
            </a:r>
          </a:p>
        </p:txBody>
      </p:sp>
      <p:sp>
        <p:nvSpPr>
          <p:cNvPr id="25" name="TextBox 24"/>
          <p:cNvSpPr txBox="1"/>
          <p:nvPr/>
        </p:nvSpPr>
        <p:spPr>
          <a:xfrm>
            <a:off x="5657851" y="5726430"/>
            <a:ext cx="2983229" cy="94513"/>
          </a:xfrm>
          <a:prstGeom prst="rect">
            <a:avLst/>
          </a:prstGeom>
          <a:noFill/>
        </p:spPr>
        <p:txBody>
          <a:bodyPr wrap="square" lIns="0" tIns="0" rIns="0" bIns="0" anchor="t">
            <a:spAutoFit/>
          </a:bodyPr>
          <a:lstStyle/>
          <a:p>
            <a:pPr algn="r"/>
            <a:r>
              <a:rPr sz="614">
                <a:solidFill>
                  <a:srgbClr val="695746"/>
                </a:solidFill>
                <a:latin typeface="Arial"/>
              </a:rPr>
              <a:t>Ruth 4 · ESV text supplied by the user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76" y="1076706"/>
            <a:ext cx="2194560" cy="115416"/>
          </a:xfrm>
          <a:prstGeom prst="rect">
            <a:avLst/>
          </a:prstGeom>
          <a:noFill/>
        </p:spPr>
        <p:txBody>
          <a:bodyPr wrap="square" lIns="0" tIns="0" rIns="0" bIns="0" anchor="t">
            <a:spAutoFit/>
          </a:bodyPr>
          <a:lstStyle/>
          <a:p>
            <a:r>
              <a:rPr lang="en-US" sz="750" b="1">
                <a:solidFill>
                  <a:srgbClr val="9D482A"/>
                </a:solidFill>
                <a:latin typeface="Arial"/>
              </a:rPr>
              <a:t>RESPONSIVE READING</a:t>
            </a:r>
          </a:p>
        </p:txBody>
      </p:sp>
      <p:sp>
        <p:nvSpPr>
          <p:cNvPr id="3" name="Rectangle 2"/>
          <p:cNvSpPr/>
          <p:nvPr/>
        </p:nvSpPr>
        <p:spPr>
          <a:xfrm>
            <a:off x="493776" y="1275588"/>
            <a:ext cx="329184"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22960" y="1275588"/>
            <a:ext cx="723519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8078724" y="1069849"/>
            <a:ext cx="562356" cy="103875"/>
          </a:xfrm>
          <a:prstGeom prst="rect">
            <a:avLst/>
          </a:prstGeom>
          <a:noFill/>
        </p:spPr>
        <p:txBody>
          <a:bodyPr wrap="square" lIns="0" tIns="0" rIns="0" bIns="0" anchor="t">
            <a:spAutoFit/>
          </a:bodyPr>
          <a:lstStyle/>
          <a:p>
            <a:pPr algn="r"/>
            <a:r>
              <a:rPr lang="en-US" sz="675" b="1">
                <a:solidFill>
                  <a:srgbClr val="695746"/>
                </a:solidFill>
                <a:latin typeface="Arial"/>
              </a:rPr>
              <a:t>02 / 05</a:t>
            </a:r>
          </a:p>
        </p:txBody>
      </p:sp>
      <p:sp>
        <p:nvSpPr>
          <p:cNvPr id="6" name="TextBox 5"/>
          <p:cNvSpPr txBox="1"/>
          <p:nvPr/>
        </p:nvSpPr>
        <p:spPr>
          <a:xfrm>
            <a:off x="493776" y="1392174"/>
            <a:ext cx="3429000" cy="300082"/>
          </a:xfrm>
          <a:prstGeom prst="rect">
            <a:avLst/>
          </a:prstGeom>
          <a:noFill/>
        </p:spPr>
        <p:txBody>
          <a:bodyPr wrap="square" lIns="0" tIns="0" rIns="0" bIns="0" anchor="t">
            <a:spAutoFit/>
          </a:bodyPr>
          <a:lstStyle/>
          <a:p>
            <a:r>
              <a:rPr lang="en-US" sz="1950" b="1">
                <a:solidFill>
                  <a:srgbClr val="2E241C"/>
                </a:solidFill>
                <a:latin typeface="Arial Rounded MT Bold"/>
              </a:rPr>
              <a:t>Ruth 4:5–8</a:t>
            </a:r>
          </a:p>
        </p:txBody>
      </p:sp>
      <p:sp>
        <p:nvSpPr>
          <p:cNvPr id="7" name="TextBox 6"/>
          <p:cNvSpPr txBox="1"/>
          <p:nvPr/>
        </p:nvSpPr>
        <p:spPr>
          <a:xfrm>
            <a:off x="5623559" y="1460754"/>
            <a:ext cx="3017520" cy="109710"/>
          </a:xfrm>
          <a:prstGeom prst="rect">
            <a:avLst/>
          </a:prstGeom>
          <a:noFill/>
        </p:spPr>
        <p:txBody>
          <a:bodyPr wrap="square" lIns="0" tIns="0" rIns="0" bIns="0" anchor="t">
            <a:spAutoFit/>
          </a:bodyPr>
          <a:lstStyle/>
          <a:p>
            <a:pPr algn="r"/>
            <a:r>
              <a:rPr lang="en-US" sz="713">
                <a:solidFill>
                  <a:srgbClr val="695746"/>
                </a:solidFill>
                <a:latin typeface="Arial"/>
              </a:rPr>
              <a:t>English Standard Version · responsive reading</a:t>
            </a:r>
          </a:p>
        </p:txBody>
      </p:sp>
      <p:sp>
        <p:nvSpPr>
          <p:cNvPr id="8" name="TextBox 7"/>
          <p:cNvSpPr txBox="1"/>
          <p:nvPr/>
        </p:nvSpPr>
        <p:spPr>
          <a:xfrm>
            <a:off x="493776" y="183794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9" name="TextBox 8"/>
          <p:cNvSpPr txBox="1"/>
          <p:nvPr/>
        </p:nvSpPr>
        <p:spPr>
          <a:xfrm>
            <a:off x="4066794" y="179679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5</a:t>
            </a:r>
          </a:p>
        </p:txBody>
      </p:sp>
      <p:sp>
        <p:nvSpPr>
          <p:cNvPr id="10" name="TextBox 9"/>
          <p:cNvSpPr txBox="1">
            <a:spLocks/>
          </p:cNvSpPr>
          <p:nvPr/>
        </p:nvSpPr>
        <p:spPr>
          <a:xfrm>
            <a:off x="493776" y="2071116"/>
            <a:ext cx="3950208" cy="808170"/>
          </a:xfrm>
          <a:prstGeom prst="rect">
            <a:avLst/>
          </a:prstGeom>
          <a:noFill/>
        </p:spPr>
        <p:txBody>
          <a:bodyPr wrap="square" lIns="0" tIns="0" rIns="0" bIns="0" anchor="t">
            <a:spAutoFit/>
          </a:bodyPr>
          <a:lstStyle/>
          <a:p>
            <a:r>
              <a:rPr lang="en-US" sz="1313">
                <a:solidFill>
                  <a:srgbClr val="2E241C"/>
                </a:solidFill>
                <a:latin typeface="Georgia"/>
              </a:rPr>
              <a:t>Then Boaz said, “The day you buy the field from the hand of Naomi, you also acquire Ruth the Moabite, the widow of the dead, in order to perpetuate the name of the dead in his inheritance.”</a:t>
            </a:r>
          </a:p>
        </p:txBody>
      </p:sp>
      <p:sp>
        <p:nvSpPr>
          <p:cNvPr id="11" name="Rectangle 10"/>
          <p:cNvSpPr>
            <a:spLocks/>
          </p:cNvSpPr>
          <p:nvPr/>
        </p:nvSpPr>
        <p:spPr>
          <a:xfrm>
            <a:off x="493776" y="345643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extBox 11"/>
          <p:cNvSpPr txBox="1"/>
          <p:nvPr/>
        </p:nvSpPr>
        <p:spPr>
          <a:xfrm>
            <a:off x="4704588" y="183794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13" name="TextBox 12"/>
          <p:cNvSpPr txBox="1">
            <a:spLocks/>
          </p:cNvSpPr>
          <p:nvPr/>
        </p:nvSpPr>
        <p:spPr>
          <a:xfrm>
            <a:off x="8277606" y="179679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6</a:t>
            </a:r>
          </a:p>
        </p:txBody>
      </p:sp>
      <p:sp>
        <p:nvSpPr>
          <p:cNvPr id="14" name="TextBox 13"/>
          <p:cNvSpPr txBox="1"/>
          <p:nvPr/>
        </p:nvSpPr>
        <p:spPr>
          <a:xfrm>
            <a:off x="4704588" y="2071116"/>
            <a:ext cx="3936491" cy="830997"/>
          </a:xfrm>
          <a:prstGeom prst="rect">
            <a:avLst/>
          </a:prstGeom>
          <a:noFill/>
        </p:spPr>
        <p:txBody>
          <a:bodyPr wrap="square" lIns="0" tIns="0" rIns="0" bIns="0" anchor="t">
            <a:spAutoFit/>
          </a:bodyPr>
          <a:lstStyle/>
          <a:p>
            <a:r>
              <a:rPr lang="en-US" sz="1350" dirty="0">
                <a:solidFill>
                  <a:srgbClr val="9D482A"/>
                </a:solidFill>
                <a:latin typeface="Georgia"/>
              </a:rPr>
              <a:t>Then the redeemer said, “I cannot redeem it for myself, lest I impair my own inheritance. Take my right of redemption yourself, for I cannot redeem it.”</a:t>
            </a:r>
          </a:p>
        </p:txBody>
      </p:sp>
      <p:sp>
        <p:nvSpPr>
          <p:cNvPr id="15" name="Rectangle 14"/>
          <p:cNvSpPr>
            <a:spLocks/>
          </p:cNvSpPr>
          <p:nvPr/>
        </p:nvSpPr>
        <p:spPr>
          <a:xfrm>
            <a:off x="4704588" y="345643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Box 15"/>
          <p:cNvSpPr txBox="1">
            <a:spLocks/>
          </p:cNvSpPr>
          <p:nvPr/>
        </p:nvSpPr>
        <p:spPr>
          <a:xfrm>
            <a:off x="493776" y="365531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17" name="TextBox 16"/>
          <p:cNvSpPr txBox="1"/>
          <p:nvPr/>
        </p:nvSpPr>
        <p:spPr>
          <a:xfrm>
            <a:off x="4066794" y="361416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7</a:t>
            </a:r>
          </a:p>
        </p:txBody>
      </p:sp>
      <p:sp>
        <p:nvSpPr>
          <p:cNvPr id="18" name="TextBox 17"/>
          <p:cNvSpPr txBox="1"/>
          <p:nvPr/>
        </p:nvSpPr>
        <p:spPr>
          <a:xfrm>
            <a:off x="493776" y="3888486"/>
            <a:ext cx="3950208" cy="1010213"/>
          </a:xfrm>
          <a:prstGeom prst="rect">
            <a:avLst/>
          </a:prstGeom>
          <a:noFill/>
        </p:spPr>
        <p:txBody>
          <a:bodyPr wrap="square" lIns="0" tIns="0" rIns="0" bIns="0" anchor="t">
            <a:spAutoFit/>
          </a:bodyPr>
          <a:lstStyle/>
          <a:p>
            <a:r>
              <a:rPr lang="en-US" sz="1313">
                <a:solidFill>
                  <a:srgbClr val="2E241C"/>
                </a:solidFill>
                <a:latin typeface="Georgia"/>
              </a:rPr>
              <a:t>Now this was the custom in former times in Israel concerning redeeming and exchanging: to confirm a transaction, the one drew off his sandal and gave it to the other, and this was the manner of attesting in Israel.</a:t>
            </a:r>
          </a:p>
        </p:txBody>
      </p:sp>
      <p:sp>
        <p:nvSpPr>
          <p:cNvPr id="19" name="Rectangle 18"/>
          <p:cNvSpPr/>
          <p:nvPr/>
        </p:nvSpPr>
        <p:spPr>
          <a:xfrm>
            <a:off x="493776" y="527380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a:spLocks/>
          </p:cNvSpPr>
          <p:nvPr/>
        </p:nvSpPr>
        <p:spPr>
          <a:xfrm>
            <a:off x="4704588" y="365531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21" name="TextBox 20"/>
          <p:cNvSpPr txBox="1"/>
          <p:nvPr/>
        </p:nvSpPr>
        <p:spPr>
          <a:xfrm>
            <a:off x="8277606" y="361416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8</a:t>
            </a:r>
          </a:p>
        </p:txBody>
      </p:sp>
      <p:sp>
        <p:nvSpPr>
          <p:cNvPr id="22" name="TextBox 21"/>
          <p:cNvSpPr txBox="1"/>
          <p:nvPr/>
        </p:nvSpPr>
        <p:spPr>
          <a:xfrm>
            <a:off x="4704588" y="3888486"/>
            <a:ext cx="3950208" cy="415498"/>
          </a:xfrm>
          <a:prstGeom prst="rect">
            <a:avLst/>
          </a:prstGeom>
          <a:noFill/>
        </p:spPr>
        <p:txBody>
          <a:bodyPr wrap="square" lIns="0" tIns="0" rIns="0" bIns="0" anchor="t">
            <a:spAutoFit/>
          </a:bodyPr>
          <a:lstStyle/>
          <a:p>
            <a:r>
              <a:rPr lang="en-US" sz="1350">
                <a:solidFill>
                  <a:srgbClr val="9D482A"/>
                </a:solidFill>
                <a:latin typeface="Georgia"/>
              </a:rPr>
              <a:t>So when the redeemer said to Boaz, “Buy it for yourself,” he drew off his sandal.</a:t>
            </a:r>
          </a:p>
        </p:txBody>
      </p:sp>
      <p:sp>
        <p:nvSpPr>
          <p:cNvPr id="23" name="Rectangle 22"/>
          <p:cNvSpPr/>
          <p:nvPr/>
        </p:nvSpPr>
        <p:spPr>
          <a:xfrm>
            <a:off x="4704588" y="527380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93776" y="5726430"/>
            <a:ext cx="3977640" cy="94513"/>
          </a:xfrm>
          <a:prstGeom prst="rect">
            <a:avLst/>
          </a:prstGeom>
          <a:noFill/>
        </p:spPr>
        <p:txBody>
          <a:bodyPr wrap="square" lIns="0" tIns="0" rIns="0" bIns="0" anchor="t">
            <a:spAutoFit/>
          </a:bodyPr>
          <a:lstStyle/>
          <a:p>
            <a:r>
              <a:rPr sz="614">
                <a:solidFill>
                  <a:srgbClr val="695746"/>
                </a:solidFill>
                <a:latin typeface="Arial"/>
              </a:rPr>
              <a:t>Leader: odd verses  ·  Congregation: even verses</a:t>
            </a:r>
          </a:p>
        </p:txBody>
      </p:sp>
      <p:sp>
        <p:nvSpPr>
          <p:cNvPr id="25" name="TextBox 24"/>
          <p:cNvSpPr txBox="1"/>
          <p:nvPr/>
        </p:nvSpPr>
        <p:spPr>
          <a:xfrm>
            <a:off x="5657851" y="5726430"/>
            <a:ext cx="2983229" cy="94513"/>
          </a:xfrm>
          <a:prstGeom prst="rect">
            <a:avLst/>
          </a:prstGeom>
          <a:noFill/>
        </p:spPr>
        <p:txBody>
          <a:bodyPr wrap="square" lIns="0" tIns="0" rIns="0" bIns="0" anchor="t">
            <a:spAutoFit/>
          </a:bodyPr>
          <a:lstStyle/>
          <a:p>
            <a:pPr algn="r"/>
            <a:r>
              <a:rPr sz="614">
                <a:solidFill>
                  <a:srgbClr val="695746"/>
                </a:solidFill>
                <a:latin typeface="Arial"/>
              </a:rPr>
              <a:t>Ruth 4 · ESV text supplied by the user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76" y="1076706"/>
            <a:ext cx="2194560" cy="115416"/>
          </a:xfrm>
          <a:prstGeom prst="rect">
            <a:avLst/>
          </a:prstGeom>
          <a:noFill/>
        </p:spPr>
        <p:txBody>
          <a:bodyPr wrap="square" lIns="0" tIns="0" rIns="0" bIns="0" anchor="t">
            <a:spAutoFit/>
          </a:bodyPr>
          <a:lstStyle/>
          <a:p>
            <a:r>
              <a:rPr lang="en-US" sz="750" b="1">
                <a:solidFill>
                  <a:srgbClr val="9D482A"/>
                </a:solidFill>
                <a:latin typeface="Arial"/>
              </a:rPr>
              <a:t>RESPONSIVE READING</a:t>
            </a:r>
          </a:p>
        </p:txBody>
      </p:sp>
      <p:sp>
        <p:nvSpPr>
          <p:cNvPr id="3" name="Rectangle 2"/>
          <p:cNvSpPr/>
          <p:nvPr/>
        </p:nvSpPr>
        <p:spPr>
          <a:xfrm>
            <a:off x="493776" y="1275588"/>
            <a:ext cx="329184"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22960" y="1275588"/>
            <a:ext cx="723519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8078724" y="1069849"/>
            <a:ext cx="562356" cy="103875"/>
          </a:xfrm>
          <a:prstGeom prst="rect">
            <a:avLst/>
          </a:prstGeom>
          <a:noFill/>
        </p:spPr>
        <p:txBody>
          <a:bodyPr wrap="square" lIns="0" tIns="0" rIns="0" bIns="0" anchor="t">
            <a:spAutoFit/>
          </a:bodyPr>
          <a:lstStyle/>
          <a:p>
            <a:pPr algn="r"/>
            <a:r>
              <a:rPr lang="en-US" sz="675" b="1">
                <a:solidFill>
                  <a:srgbClr val="695746"/>
                </a:solidFill>
                <a:latin typeface="Arial"/>
              </a:rPr>
              <a:t>03 / 05</a:t>
            </a:r>
          </a:p>
        </p:txBody>
      </p:sp>
      <p:sp>
        <p:nvSpPr>
          <p:cNvPr id="6" name="TextBox 5"/>
          <p:cNvSpPr txBox="1"/>
          <p:nvPr/>
        </p:nvSpPr>
        <p:spPr>
          <a:xfrm>
            <a:off x="493776" y="1392174"/>
            <a:ext cx="3429000" cy="300082"/>
          </a:xfrm>
          <a:prstGeom prst="rect">
            <a:avLst/>
          </a:prstGeom>
          <a:noFill/>
        </p:spPr>
        <p:txBody>
          <a:bodyPr wrap="square" lIns="0" tIns="0" rIns="0" bIns="0" anchor="t">
            <a:spAutoFit/>
          </a:bodyPr>
          <a:lstStyle/>
          <a:p>
            <a:r>
              <a:rPr lang="en-US" sz="1950" b="1">
                <a:solidFill>
                  <a:srgbClr val="2E241C"/>
                </a:solidFill>
                <a:latin typeface="Arial Rounded MT Bold"/>
              </a:rPr>
              <a:t>Ruth 4:9–12</a:t>
            </a:r>
          </a:p>
        </p:txBody>
      </p:sp>
      <p:sp>
        <p:nvSpPr>
          <p:cNvPr id="7" name="TextBox 6"/>
          <p:cNvSpPr txBox="1"/>
          <p:nvPr/>
        </p:nvSpPr>
        <p:spPr>
          <a:xfrm>
            <a:off x="5623559" y="1460754"/>
            <a:ext cx="3017520" cy="109710"/>
          </a:xfrm>
          <a:prstGeom prst="rect">
            <a:avLst/>
          </a:prstGeom>
          <a:noFill/>
        </p:spPr>
        <p:txBody>
          <a:bodyPr wrap="square" lIns="0" tIns="0" rIns="0" bIns="0" anchor="t">
            <a:spAutoFit/>
          </a:bodyPr>
          <a:lstStyle/>
          <a:p>
            <a:pPr algn="r"/>
            <a:r>
              <a:rPr lang="en-US" sz="713">
                <a:solidFill>
                  <a:srgbClr val="695746"/>
                </a:solidFill>
                <a:latin typeface="Arial"/>
              </a:rPr>
              <a:t>English Standard Version · responsive reading</a:t>
            </a:r>
          </a:p>
        </p:txBody>
      </p:sp>
      <p:sp>
        <p:nvSpPr>
          <p:cNvPr id="8" name="TextBox 7"/>
          <p:cNvSpPr txBox="1"/>
          <p:nvPr/>
        </p:nvSpPr>
        <p:spPr>
          <a:xfrm>
            <a:off x="493776" y="183794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9" name="TextBox 8"/>
          <p:cNvSpPr txBox="1"/>
          <p:nvPr/>
        </p:nvSpPr>
        <p:spPr>
          <a:xfrm>
            <a:off x="4066794" y="179679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9</a:t>
            </a:r>
          </a:p>
        </p:txBody>
      </p:sp>
      <p:sp>
        <p:nvSpPr>
          <p:cNvPr id="10" name="TextBox 9"/>
          <p:cNvSpPr txBox="1">
            <a:spLocks/>
          </p:cNvSpPr>
          <p:nvPr/>
        </p:nvSpPr>
        <p:spPr>
          <a:xfrm>
            <a:off x="493776" y="2071117"/>
            <a:ext cx="3950208" cy="762003"/>
          </a:xfrm>
          <a:prstGeom prst="rect">
            <a:avLst/>
          </a:prstGeom>
          <a:noFill/>
        </p:spPr>
        <p:txBody>
          <a:bodyPr wrap="square" lIns="0" tIns="0" rIns="0" bIns="0" anchor="t">
            <a:spAutoFit/>
          </a:bodyPr>
          <a:lstStyle/>
          <a:p>
            <a:r>
              <a:rPr lang="en-US" sz="1238">
                <a:solidFill>
                  <a:srgbClr val="2E241C"/>
                </a:solidFill>
                <a:latin typeface="Georgia"/>
              </a:rPr>
              <a:t>Then Boaz said to the elders and all the people, “You are witnesses this day that I have bought from the hand of Naomi all that belonged to Elimelech and all that belonged to Chilion and to Mahlon.”</a:t>
            </a:r>
          </a:p>
        </p:txBody>
      </p:sp>
      <p:sp>
        <p:nvSpPr>
          <p:cNvPr id="11" name="Rectangle 10"/>
          <p:cNvSpPr>
            <a:spLocks/>
          </p:cNvSpPr>
          <p:nvPr/>
        </p:nvSpPr>
        <p:spPr>
          <a:xfrm>
            <a:off x="493776" y="345643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extBox 11"/>
          <p:cNvSpPr txBox="1"/>
          <p:nvPr/>
        </p:nvSpPr>
        <p:spPr>
          <a:xfrm>
            <a:off x="4704588" y="183794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13" name="TextBox 12"/>
          <p:cNvSpPr txBox="1">
            <a:spLocks/>
          </p:cNvSpPr>
          <p:nvPr/>
        </p:nvSpPr>
        <p:spPr>
          <a:xfrm>
            <a:off x="8277606" y="179679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10</a:t>
            </a:r>
          </a:p>
        </p:txBody>
      </p:sp>
      <p:sp>
        <p:nvSpPr>
          <p:cNvPr id="14" name="TextBox 13"/>
          <p:cNvSpPr txBox="1"/>
          <p:nvPr/>
        </p:nvSpPr>
        <p:spPr>
          <a:xfrm>
            <a:off x="4704588" y="2071117"/>
            <a:ext cx="3950208" cy="952505"/>
          </a:xfrm>
          <a:prstGeom prst="rect">
            <a:avLst/>
          </a:prstGeom>
          <a:noFill/>
        </p:spPr>
        <p:txBody>
          <a:bodyPr wrap="square" lIns="0" tIns="0" rIns="0" bIns="0" anchor="t">
            <a:spAutoFit/>
          </a:bodyPr>
          <a:lstStyle/>
          <a:p>
            <a:r>
              <a:rPr lang="en-US" sz="1238">
                <a:solidFill>
                  <a:srgbClr val="9D482A"/>
                </a:solidFill>
                <a:latin typeface="Georgia"/>
              </a:rPr>
              <a:t>Also Ruth the Moabite, the widow of Mahlon, I have bought to be my wife, to perpetuate the name of the dead in his inheritance, that the name of the dead may not be cut off from among his brothers and from the gate of his native place. You are witnesses this day.”</a:t>
            </a:r>
          </a:p>
        </p:txBody>
      </p:sp>
      <p:sp>
        <p:nvSpPr>
          <p:cNvPr id="15" name="Rectangle 14"/>
          <p:cNvSpPr>
            <a:spLocks/>
          </p:cNvSpPr>
          <p:nvPr/>
        </p:nvSpPr>
        <p:spPr>
          <a:xfrm>
            <a:off x="4704588" y="345643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Box 15"/>
          <p:cNvSpPr txBox="1">
            <a:spLocks/>
          </p:cNvSpPr>
          <p:nvPr/>
        </p:nvSpPr>
        <p:spPr>
          <a:xfrm>
            <a:off x="493776" y="365531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17" name="TextBox 16"/>
          <p:cNvSpPr txBox="1"/>
          <p:nvPr/>
        </p:nvSpPr>
        <p:spPr>
          <a:xfrm>
            <a:off x="4066794" y="361416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11</a:t>
            </a:r>
          </a:p>
        </p:txBody>
      </p:sp>
      <p:sp>
        <p:nvSpPr>
          <p:cNvPr id="18" name="TextBox 17"/>
          <p:cNvSpPr txBox="1"/>
          <p:nvPr/>
        </p:nvSpPr>
        <p:spPr>
          <a:xfrm>
            <a:off x="493776" y="3888486"/>
            <a:ext cx="3950208" cy="923330"/>
          </a:xfrm>
          <a:prstGeom prst="rect">
            <a:avLst/>
          </a:prstGeom>
          <a:noFill/>
        </p:spPr>
        <p:txBody>
          <a:bodyPr wrap="square" lIns="0" tIns="0" rIns="0" bIns="0" anchor="t">
            <a:spAutoFit/>
          </a:bodyPr>
          <a:lstStyle/>
          <a:p>
            <a:r>
              <a:rPr lang="en-US" sz="1200">
                <a:solidFill>
                  <a:srgbClr val="2E241C"/>
                </a:solidFill>
                <a:latin typeface="Georgia"/>
              </a:rPr>
              <a:t>Then all the people who were at the gate and the elders said, “We are witnesses. May the Lord make the woman, who is coming into your house, like Rachel and Leah, who together built up the house of Israel. May you act worthily in Ephrathah and be renowned in Bethlehem,”</a:t>
            </a:r>
          </a:p>
        </p:txBody>
      </p:sp>
      <p:sp>
        <p:nvSpPr>
          <p:cNvPr id="19" name="Rectangle 18"/>
          <p:cNvSpPr/>
          <p:nvPr/>
        </p:nvSpPr>
        <p:spPr>
          <a:xfrm>
            <a:off x="493776" y="527380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a:spLocks/>
          </p:cNvSpPr>
          <p:nvPr/>
        </p:nvSpPr>
        <p:spPr>
          <a:xfrm>
            <a:off x="4704588" y="365531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21" name="TextBox 20"/>
          <p:cNvSpPr txBox="1"/>
          <p:nvPr/>
        </p:nvSpPr>
        <p:spPr>
          <a:xfrm>
            <a:off x="8277606" y="361416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12</a:t>
            </a:r>
          </a:p>
        </p:txBody>
      </p:sp>
      <p:sp>
        <p:nvSpPr>
          <p:cNvPr id="22" name="TextBox 21"/>
          <p:cNvSpPr txBox="1"/>
          <p:nvPr/>
        </p:nvSpPr>
        <p:spPr>
          <a:xfrm>
            <a:off x="4704588" y="3888486"/>
            <a:ext cx="3950208" cy="606128"/>
          </a:xfrm>
          <a:prstGeom prst="rect">
            <a:avLst/>
          </a:prstGeom>
          <a:noFill/>
        </p:spPr>
        <p:txBody>
          <a:bodyPr wrap="square" lIns="0" tIns="0" rIns="0" bIns="0" anchor="t">
            <a:spAutoFit/>
          </a:bodyPr>
          <a:lstStyle/>
          <a:p>
            <a:r>
              <a:rPr lang="en-US" sz="1313">
                <a:solidFill>
                  <a:srgbClr val="9D482A"/>
                </a:solidFill>
                <a:latin typeface="Georgia"/>
              </a:rPr>
              <a:t>“and may your house be like the house of Perez, whom Tamar bore to Judah, because of the offspring that the Lord will give you by this young woman.”</a:t>
            </a:r>
          </a:p>
        </p:txBody>
      </p:sp>
      <p:sp>
        <p:nvSpPr>
          <p:cNvPr id="23" name="Rectangle 22"/>
          <p:cNvSpPr/>
          <p:nvPr/>
        </p:nvSpPr>
        <p:spPr>
          <a:xfrm>
            <a:off x="4704588" y="527380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93776" y="5726430"/>
            <a:ext cx="3977640" cy="94513"/>
          </a:xfrm>
          <a:prstGeom prst="rect">
            <a:avLst/>
          </a:prstGeom>
          <a:noFill/>
        </p:spPr>
        <p:txBody>
          <a:bodyPr wrap="square" lIns="0" tIns="0" rIns="0" bIns="0" anchor="t">
            <a:spAutoFit/>
          </a:bodyPr>
          <a:lstStyle/>
          <a:p>
            <a:r>
              <a:rPr sz="614">
                <a:solidFill>
                  <a:srgbClr val="695746"/>
                </a:solidFill>
                <a:latin typeface="Arial"/>
              </a:rPr>
              <a:t>Leader: odd verses  ·  Congregation: even verses</a:t>
            </a:r>
          </a:p>
        </p:txBody>
      </p:sp>
      <p:sp>
        <p:nvSpPr>
          <p:cNvPr id="25" name="TextBox 24"/>
          <p:cNvSpPr txBox="1"/>
          <p:nvPr/>
        </p:nvSpPr>
        <p:spPr>
          <a:xfrm>
            <a:off x="5657851" y="5726430"/>
            <a:ext cx="2983229" cy="94513"/>
          </a:xfrm>
          <a:prstGeom prst="rect">
            <a:avLst/>
          </a:prstGeom>
          <a:noFill/>
        </p:spPr>
        <p:txBody>
          <a:bodyPr wrap="square" lIns="0" tIns="0" rIns="0" bIns="0" anchor="t">
            <a:spAutoFit/>
          </a:bodyPr>
          <a:lstStyle/>
          <a:p>
            <a:pPr algn="r"/>
            <a:r>
              <a:rPr sz="614">
                <a:solidFill>
                  <a:srgbClr val="695746"/>
                </a:solidFill>
                <a:latin typeface="Arial"/>
              </a:rPr>
              <a:t>Ruth 4 · ESV text supplied by the user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76" y="1076706"/>
            <a:ext cx="2194560" cy="115416"/>
          </a:xfrm>
          <a:prstGeom prst="rect">
            <a:avLst/>
          </a:prstGeom>
          <a:noFill/>
        </p:spPr>
        <p:txBody>
          <a:bodyPr wrap="square" lIns="0" tIns="0" rIns="0" bIns="0" anchor="t">
            <a:spAutoFit/>
          </a:bodyPr>
          <a:lstStyle/>
          <a:p>
            <a:r>
              <a:rPr lang="en-US" sz="750" b="1">
                <a:solidFill>
                  <a:srgbClr val="9D482A"/>
                </a:solidFill>
                <a:latin typeface="Arial"/>
              </a:rPr>
              <a:t>RESPONSIVE READING</a:t>
            </a:r>
          </a:p>
        </p:txBody>
      </p:sp>
      <p:sp>
        <p:nvSpPr>
          <p:cNvPr id="3" name="Rectangle 2"/>
          <p:cNvSpPr/>
          <p:nvPr/>
        </p:nvSpPr>
        <p:spPr>
          <a:xfrm>
            <a:off x="493776" y="1275588"/>
            <a:ext cx="329184"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22960" y="1275588"/>
            <a:ext cx="723519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8078724" y="1069849"/>
            <a:ext cx="562356" cy="103875"/>
          </a:xfrm>
          <a:prstGeom prst="rect">
            <a:avLst/>
          </a:prstGeom>
          <a:noFill/>
        </p:spPr>
        <p:txBody>
          <a:bodyPr wrap="square" lIns="0" tIns="0" rIns="0" bIns="0" anchor="t">
            <a:spAutoFit/>
          </a:bodyPr>
          <a:lstStyle/>
          <a:p>
            <a:pPr algn="r"/>
            <a:r>
              <a:rPr lang="en-US" sz="675" b="1">
                <a:solidFill>
                  <a:srgbClr val="695746"/>
                </a:solidFill>
                <a:latin typeface="Arial"/>
              </a:rPr>
              <a:t>04 / 05</a:t>
            </a:r>
          </a:p>
        </p:txBody>
      </p:sp>
      <p:sp>
        <p:nvSpPr>
          <p:cNvPr id="6" name="TextBox 5"/>
          <p:cNvSpPr txBox="1"/>
          <p:nvPr/>
        </p:nvSpPr>
        <p:spPr>
          <a:xfrm>
            <a:off x="493776" y="1392174"/>
            <a:ext cx="3429000" cy="300082"/>
          </a:xfrm>
          <a:prstGeom prst="rect">
            <a:avLst/>
          </a:prstGeom>
          <a:noFill/>
        </p:spPr>
        <p:txBody>
          <a:bodyPr wrap="square" lIns="0" tIns="0" rIns="0" bIns="0" anchor="t">
            <a:spAutoFit/>
          </a:bodyPr>
          <a:lstStyle/>
          <a:p>
            <a:r>
              <a:rPr lang="en-US" sz="1950" b="1">
                <a:solidFill>
                  <a:srgbClr val="2E241C"/>
                </a:solidFill>
                <a:latin typeface="Arial Rounded MT Bold"/>
              </a:rPr>
              <a:t>Ruth 4:13–16</a:t>
            </a:r>
          </a:p>
        </p:txBody>
      </p:sp>
      <p:sp>
        <p:nvSpPr>
          <p:cNvPr id="7" name="TextBox 6"/>
          <p:cNvSpPr txBox="1"/>
          <p:nvPr/>
        </p:nvSpPr>
        <p:spPr>
          <a:xfrm>
            <a:off x="5623559" y="1460754"/>
            <a:ext cx="3017520" cy="109710"/>
          </a:xfrm>
          <a:prstGeom prst="rect">
            <a:avLst/>
          </a:prstGeom>
          <a:noFill/>
        </p:spPr>
        <p:txBody>
          <a:bodyPr wrap="square" lIns="0" tIns="0" rIns="0" bIns="0" anchor="t">
            <a:spAutoFit/>
          </a:bodyPr>
          <a:lstStyle/>
          <a:p>
            <a:pPr algn="r"/>
            <a:r>
              <a:rPr lang="en-US" sz="713">
                <a:solidFill>
                  <a:srgbClr val="695746"/>
                </a:solidFill>
                <a:latin typeface="Arial"/>
              </a:rPr>
              <a:t>English Standard Version · responsive reading</a:t>
            </a:r>
          </a:p>
        </p:txBody>
      </p:sp>
      <p:sp>
        <p:nvSpPr>
          <p:cNvPr id="8" name="TextBox 7"/>
          <p:cNvSpPr txBox="1"/>
          <p:nvPr/>
        </p:nvSpPr>
        <p:spPr>
          <a:xfrm>
            <a:off x="493776" y="183794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9" name="TextBox 8"/>
          <p:cNvSpPr txBox="1"/>
          <p:nvPr/>
        </p:nvSpPr>
        <p:spPr>
          <a:xfrm>
            <a:off x="4066794" y="179679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13</a:t>
            </a:r>
          </a:p>
        </p:txBody>
      </p:sp>
      <p:sp>
        <p:nvSpPr>
          <p:cNvPr id="10" name="TextBox 9"/>
          <p:cNvSpPr txBox="1">
            <a:spLocks/>
          </p:cNvSpPr>
          <p:nvPr/>
        </p:nvSpPr>
        <p:spPr>
          <a:xfrm>
            <a:off x="493776" y="2071116"/>
            <a:ext cx="3950208" cy="623248"/>
          </a:xfrm>
          <a:prstGeom prst="rect">
            <a:avLst/>
          </a:prstGeom>
          <a:noFill/>
        </p:spPr>
        <p:txBody>
          <a:bodyPr wrap="square" lIns="0" tIns="0" rIns="0" bIns="0" anchor="t">
            <a:spAutoFit/>
          </a:bodyPr>
          <a:lstStyle/>
          <a:p>
            <a:r>
              <a:rPr lang="en-US" sz="1350">
                <a:solidFill>
                  <a:srgbClr val="2E241C"/>
                </a:solidFill>
                <a:latin typeface="Georgia"/>
              </a:rPr>
              <a:t>So Boaz took Ruth, and she became his wife. And he went in to her, and the Lord gave her conception, and she bore a son.</a:t>
            </a:r>
          </a:p>
        </p:txBody>
      </p:sp>
      <p:sp>
        <p:nvSpPr>
          <p:cNvPr id="11" name="Rectangle 10"/>
          <p:cNvSpPr>
            <a:spLocks/>
          </p:cNvSpPr>
          <p:nvPr/>
        </p:nvSpPr>
        <p:spPr>
          <a:xfrm>
            <a:off x="493776" y="345643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TextBox 11"/>
          <p:cNvSpPr txBox="1"/>
          <p:nvPr/>
        </p:nvSpPr>
        <p:spPr>
          <a:xfrm>
            <a:off x="4704588" y="183794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13" name="TextBox 12"/>
          <p:cNvSpPr txBox="1">
            <a:spLocks/>
          </p:cNvSpPr>
          <p:nvPr/>
        </p:nvSpPr>
        <p:spPr>
          <a:xfrm>
            <a:off x="8277606" y="179679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14</a:t>
            </a:r>
          </a:p>
        </p:txBody>
      </p:sp>
      <p:sp>
        <p:nvSpPr>
          <p:cNvPr id="14" name="TextBox 13"/>
          <p:cNvSpPr txBox="1"/>
          <p:nvPr/>
        </p:nvSpPr>
        <p:spPr>
          <a:xfrm>
            <a:off x="4704588" y="2071116"/>
            <a:ext cx="3950208" cy="830997"/>
          </a:xfrm>
          <a:prstGeom prst="rect">
            <a:avLst/>
          </a:prstGeom>
          <a:noFill/>
        </p:spPr>
        <p:txBody>
          <a:bodyPr wrap="square" lIns="0" tIns="0" rIns="0" bIns="0" anchor="t">
            <a:spAutoFit/>
          </a:bodyPr>
          <a:lstStyle/>
          <a:p>
            <a:r>
              <a:rPr lang="en-US" sz="1350">
                <a:solidFill>
                  <a:srgbClr val="9D482A"/>
                </a:solidFill>
                <a:latin typeface="Georgia"/>
              </a:rPr>
              <a:t>Then the women said to Naomi, “Blessed be the Lord, who has not left you this day without a redeemer, and may his name be renowned in Israel!”</a:t>
            </a:r>
          </a:p>
        </p:txBody>
      </p:sp>
      <p:sp>
        <p:nvSpPr>
          <p:cNvPr id="15" name="Rectangle 14"/>
          <p:cNvSpPr>
            <a:spLocks/>
          </p:cNvSpPr>
          <p:nvPr/>
        </p:nvSpPr>
        <p:spPr>
          <a:xfrm>
            <a:off x="4704588" y="345643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6" name="TextBox 15"/>
          <p:cNvSpPr txBox="1">
            <a:spLocks/>
          </p:cNvSpPr>
          <p:nvPr/>
        </p:nvSpPr>
        <p:spPr>
          <a:xfrm>
            <a:off x="493776" y="3655314"/>
            <a:ext cx="925830" cy="98168"/>
          </a:xfrm>
          <a:prstGeom prst="rect">
            <a:avLst/>
          </a:prstGeom>
          <a:noFill/>
        </p:spPr>
        <p:txBody>
          <a:bodyPr wrap="square" lIns="0" tIns="0" rIns="0" bIns="0" anchor="t">
            <a:spAutoFit/>
          </a:bodyPr>
          <a:lstStyle/>
          <a:p>
            <a:r>
              <a:rPr lang="en-US" sz="638" b="1">
                <a:solidFill>
                  <a:srgbClr val="2E241C"/>
                </a:solidFill>
                <a:latin typeface="Arial"/>
              </a:rPr>
              <a:t>LEADER</a:t>
            </a:r>
          </a:p>
        </p:txBody>
      </p:sp>
      <p:sp>
        <p:nvSpPr>
          <p:cNvPr id="17" name="TextBox 16"/>
          <p:cNvSpPr txBox="1"/>
          <p:nvPr/>
        </p:nvSpPr>
        <p:spPr>
          <a:xfrm>
            <a:off x="4066794" y="3614166"/>
            <a:ext cx="377190" cy="253916"/>
          </a:xfrm>
          <a:prstGeom prst="rect">
            <a:avLst/>
          </a:prstGeom>
          <a:noFill/>
        </p:spPr>
        <p:txBody>
          <a:bodyPr wrap="square" lIns="0" tIns="0" rIns="0" bIns="0" anchor="t">
            <a:spAutoFit/>
          </a:bodyPr>
          <a:lstStyle/>
          <a:p>
            <a:pPr algn="r"/>
            <a:r>
              <a:rPr lang="en-US" sz="1650" b="1">
                <a:solidFill>
                  <a:srgbClr val="C27D2D"/>
                </a:solidFill>
                <a:latin typeface="Arial Rounded MT Bold"/>
              </a:rPr>
              <a:t>15</a:t>
            </a:r>
          </a:p>
        </p:txBody>
      </p:sp>
      <p:sp>
        <p:nvSpPr>
          <p:cNvPr id="18" name="TextBox 17"/>
          <p:cNvSpPr txBox="1"/>
          <p:nvPr/>
        </p:nvSpPr>
        <p:spPr>
          <a:xfrm>
            <a:off x="493776" y="3888486"/>
            <a:ext cx="3950208" cy="808170"/>
          </a:xfrm>
          <a:prstGeom prst="rect">
            <a:avLst/>
          </a:prstGeom>
          <a:noFill/>
        </p:spPr>
        <p:txBody>
          <a:bodyPr wrap="square" lIns="0" tIns="0" rIns="0" bIns="0" anchor="t">
            <a:spAutoFit/>
          </a:bodyPr>
          <a:lstStyle/>
          <a:p>
            <a:r>
              <a:rPr lang="en-US" sz="1313">
                <a:solidFill>
                  <a:srgbClr val="2E241C"/>
                </a:solidFill>
                <a:latin typeface="Georgia"/>
              </a:rPr>
              <a:t>“He shall be to you a restorer of life and a nourisher of your old age, for your daughter-in-law who loves you, who is more to you than seven sons, has given birth to him.”</a:t>
            </a:r>
          </a:p>
        </p:txBody>
      </p:sp>
      <p:sp>
        <p:nvSpPr>
          <p:cNvPr id="19" name="Rectangle 18"/>
          <p:cNvSpPr/>
          <p:nvPr/>
        </p:nvSpPr>
        <p:spPr>
          <a:xfrm>
            <a:off x="493776" y="5273802"/>
            <a:ext cx="3950208"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a:spLocks/>
          </p:cNvSpPr>
          <p:nvPr/>
        </p:nvSpPr>
        <p:spPr>
          <a:xfrm>
            <a:off x="4704588" y="3655314"/>
            <a:ext cx="925830" cy="98168"/>
          </a:xfrm>
          <a:prstGeom prst="rect">
            <a:avLst/>
          </a:prstGeom>
          <a:noFill/>
        </p:spPr>
        <p:txBody>
          <a:bodyPr wrap="square" lIns="0" tIns="0" rIns="0" bIns="0" anchor="t">
            <a:spAutoFit/>
          </a:bodyPr>
          <a:lstStyle/>
          <a:p>
            <a:r>
              <a:rPr lang="en-US" sz="638" b="1">
                <a:solidFill>
                  <a:srgbClr val="9D482A"/>
                </a:solidFill>
                <a:latin typeface="Arial"/>
              </a:rPr>
              <a:t>CONGREGATION</a:t>
            </a:r>
          </a:p>
        </p:txBody>
      </p:sp>
      <p:sp>
        <p:nvSpPr>
          <p:cNvPr id="21" name="TextBox 20"/>
          <p:cNvSpPr txBox="1"/>
          <p:nvPr/>
        </p:nvSpPr>
        <p:spPr>
          <a:xfrm>
            <a:off x="8277606" y="3614166"/>
            <a:ext cx="377190" cy="253916"/>
          </a:xfrm>
          <a:prstGeom prst="rect">
            <a:avLst/>
          </a:prstGeom>
          <a:noFill/>
        </p:spPr>
        <p:txBody>
          <a:bodyPr wrap="square" lIns="0" tIns="0" rIns="0" bIns="0" anchor="t">
            <a:spAutoFit/>
          </a:bodyPr>
          <a:lstStyle/>
          <a:p>
            <a:pPr algn="r"/>
            <a:r>
              <a:rPr lang="en-US" sz="1650" b="1">
                <a:solidFill>
                  <a:srgbClr val="9D482A"/>
                </a:solidFill>
                <a:latin typeface="Arial Rounded MT Bold"/>
              </a:rPr>
              <a:t>16</a:t>
            </a:r>
          </a:p>
        </p:txBody>
      </p:sp>
      <p:sp>
        <p:nvSpPr>
          <p:cNvPr id="22" name="TextBox 21"/>
          <p:cNvSpPr txBox="1"/>
          <p:nvPr/>
        </p:nvSpPr>
        <p:spPr>
          <a:xfrm>
            <a:off x="4704588" y="3888486"/>
            <a:ext cx="3950208" cy="427168"/>
          </a:xfrm>
          <a:prstGeom prst="rect">
            <a:avLst/>
          </a:prstGeom>
          <a:noFill/>
        </p:spPr>
        <p:txBody>
          <a:bodyPr wrap="square" lIns="0" tIns="0" rIns="0" bIns="0" anchor="t">
            <a:spAutoFit/>
          </a:bodyPr>
          <a:lstStyle/>
          <a:p>
            <a:r>
              <a:rPr lang="en-US" sz="1388">
                <a:solidFill>
                  <a:srgbClr val="9D482A"/>
                </a:solidFill>
                <a:latin typeface="Georgia"/>
              </a:rPr>
              <a:t>Then Naomi took the child and laid him on her lap and became his nurse.</a:t>
            </a:r>
          </a:p>
        </p:txBody>
      </p:sp>
      <p:sp>
        <p:nvSpPr>
          <p:cNvPr id="23" name="Rectangle 22"/>
          <p:cNvSpPr/>
          <p:nvPr/>
        </p:nvSpPr>
        <p:spPr>
          <a:xfrm>
            <a:off x="4704588" y="5273802"/>
            <a:ext cx="3950208" cy="9601"/>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493776" y="5726430"/>
            <a:ext cx="3977640" cy="94513"/>
          </a:xfrm>
          <a:prstGeom prst="rect">
            <a:avLst/>
          </a:prstGeom>
          <a:noFill/>
        </p:spPr>
        <p:txBody>
          <a:bodyPr wrap="square" lIns="0" tIns="0" rIns="0" bIns="0" anchor="t">
            <a:spAutoFit/>
          </a:bodyPr>
          <a:lstStyle/>
          <a:p>
            <a:r>
              <a:rPr sz="614">
                <a:solidFill>
                  <a:srgbClr val="695746"/>
                </a:solidFill>
                <a:latin typeface="Arial"/>
              </a:rPr>
              <a:t>Leader: odd verses  ·  Congregation: even verses</a:t>
            </a:r>
          </a:p>
        </p:txBody>
      </p:sp>
      <p:sp>
        <p:nvSpPr>
          <p:cNvPr id="25" name="TextBox 24"/>
          <p:cNvSpPr txBox="1"/>
          <p:nvPr/>
        </p:nvSpPr>
        <p:spPr>
          <a:xfrm>
            <a:off x="5657851" y="5726430"/>
            <a:ext cx="2983229" cy="94513"/>
          </a:xfrm>
          <a:prstGeom prst="rect">
            <a:avLst/>
          </a:prstGeom>
          <a:noFill/>
        </p:spPr>
        <p:txBody>
          <a:bodyPr wrap="square" lIns="0" tIns="0" rIns="0" bIns="0" anchor="t">
            <a:spAutoFit/>
          </a:bodyPr>
          <a:lstStyle/>
          <a:p>
            <a:pPr algn="r"/>
            <a:r>
              <a:rPr sz="614">
                <a:solidFill>
                  <a:srgbClr val="695746"/>
                </a:solidFill>
                <a:latin typeface="Arial"/>
              </a:rPr>
              <a:t>Ruth 4 · ESV text supplied by the user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3776" y="1076706"/>
            <a:ext cx="2194560" cy="115416"/>
          </a:xfrm>
          <a:prstGeom prst="rect">
            <a:avLst/>
          </a:prstGeom>
          <a:noFill/>
        </p:spPr>
        <p:txBody>
          <a:bodyPr wrap="square" lIns="0" tIns="0" rIns="0" bIns="0" anchor="t">
            <a:spAutoFit/>
          </a:bodyPr>
          <a:lstStyle/>
          <a:p>
            <a:r>
              <a:rPr lang="en-US" sz="750" b="1">
                <a:solidFill>
                  <a:srgbClr val="9D482A"/>
                </a:solidFill>
                <a:latin typeface="Arial"/>
              </a:rPr>
              <a:t>RESPONSIVE READING</a:t>
            </a:r>
          </a:p>
        </p:txBody>
      </p:sp>
      <p:sp>
        <p:nvSpPr>
          <p:cNvPr id="3" name="Rectangle 2"/>
          <p:cNvSpPr/>
          <p:nvPr/>
        </p:nvSpPr>
        <p:spPr>
          <a:xfrm>
            <a:off x="493776" y="1275588"/>
            <a:ext cx="329184"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22960" y="1275588"/>
            <a:ext cx="723519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8078724" y="1069849"/>
            <a:ext cx="562356" cy="103875"/>
          </a:xfrm>
          <a:prstGeom prst="rect">
            <a:avLst/>
          </a:prstGeom>
          <a:noFill/>
        </p:spPr>
        <p:txBody>
          <a:bodyPr wrap="square" lIns="0" tIns="0" rIns="0" bIns="0" anchor="t">
            <a:spAutoFit/>
          </a:bodyPr>
          <a:lstStyle/>
          <a:p>
            <a:pPr algn="r"/>
            <a:r>
              <a:rPr lang="en-US" sz="675" b="1">
                <a:solidFill>
                  <a:srgbClr val="695746"/>
                </a:solidFill>
                <a:latin typeface="Arial"/>
              </a:rPr>
              <a:t>05 / 05</a:t>
            </a:r>
          </a:p>
        </p:txBody>
      </p:sp>
      <p:sp>
        <p:nvSpPr>
          <p:cNvPr id="6" name="TextBox 5"/>
          <p:cNvSpPr txBox="1"/>
          <p:nvPr/>
        </p:nvSpPr>
        <p:spPr>
          <a:xfrm>
            <a:off x="493776" y="1392174"/>
            <a:ext cx="3429000" cy="300082"/>
          </a:xfrm>
          <a:prstGeom prst="rect">
            <a:avLst/>
          </a:prstGeom>
          <a:noFill/>
        </p:spPr>
        <p:txBody>
          <a:bodyPr wrap="square" lIns="0" tIns="0" rIns="0" bIns="0" anchor="t">
            <a:spAutoFit/>
          </a:bodyPr>
          <a:lstStyle/>
          <a:p>
            <a:r>
              <a:rPr lang="en-US" sz="1950" b="1">
                <a:solidFill>
                  <a:srgbClr val="2E241C"/>
                </a:solidFill>
                <a:latin typeface="Arial Rounded MT Bold"/>
              </a:rPr>
              <a:t>Ruth 4:17</a:t>
            </a:r>
          </a:p>
        </p:txBody>
      </p:sp>
      <p:sp>
        <p:nvSpPr>
          <p:cNvPr id="7" name="TextBox 6"/>
          <p:cNvSpPr txBox="1"/>
          <p:nvPr/>
        </p:nvSpPr>
        <p:spPr>
          <a:xfrm>
            <a:off x="5623559" y="1460754"/>
            <a:ext cx="3017520" cy="109710"/>
          </a:xfrm>
          <a:prstGeom prst="rect">
            <a:avLst/>
          </a:prstGeom>
          <a:noFill/>
        </p:spPr>
        <p:txBody>
          <a:bodyPr wrap="square" lIns="0" tIns="0" rIns="0" bIns="0" anchor="t">
            <a:spAutoFit/>
          </a:bodyPr>
          <a:lstStyle/>
          <a:p>
            <a:pPr algn="r"/>
            <a:r>
              <a:rPr lang="en-US" sz="713">
                <a:solidFill>
                  <a:srgbClr val="695746"/>
                </a:solidFill>
                <a:latin typeface="Arial"/>
              </a:rPr>
              <a:t>English Standard Version · responsive reading</a:t>
            </a:r>
          </a:p>
        </p:txBody>
      </p:sp>
      <p:sp>
        <p:nvSpPr>
          <p:cNvPr id="8" name="TextBox 7"/>
          <p:cNvSpPr txBox="1"/>
          <p:nvPr/>
        </p:nvSpPr>
        <p:spPr>
          <a:xfrm>
            <a:off x="630936" y="1968246"/>
            <a:ext cx="1440180" cy="115416"/>
          </a:xfrm>
          <a:prstGeom prst="rect">
            <a:avLst/>
          </a:prstGeom>
          <a:noFill/>
        </p:spPr>
        <p:txBody>
          <a:bodyPr wrap="square" lIns="0" tIns="0" rIns="0" bIns="0" anchor="t">
            <a:spAutoFit/>
          </a:bodyPr>
          <a:lstStyle/>
          <a:p>
            <a:r>
              <a:rPr lang="en-US" sz="750" b="1" dirty="0">
                <a:solidFill>
                  <a:srgbClr val="2E241C"/>
                </a:solidFill>
                <a:latin typeface="Arial"/>
              </a:rPr>
              <a:t>Together · VERSE 17</a:t>
            </a:r>
          </a:p>
        </p:txBody>
      </p:sp>
      <p:sp>
        <p:nvSpPr>
          <p:cNvPr id="9" name="TextBox 8"/>
          <p:cNvSpPr txBox="1"/>
          <p:nvPr/>
        </p:nvSpPr>
        <p:spPr>
          <a:xfrm>
            <a:off x="630936" y="2215134"/>
            <a:ext cx="4972050" cy="1154162"/>
          </a:xfrm>
          <a:prstGeom prst="rect">
            <a:avLst/>
          </a:prstGeom>
          <a:noFill/>
        </p:spPr>
        <p:txBody>
          <a:bodyPr wrap="square" lIns="0" tIns="0" rIns="0" bIns="0" anchor="t">
            <a:spAutoFit/>
          </a:bodyPr>
          <a:lstStyle/>
          <a:p>
            <a:r>
              <a:rPr lang="en-US" sz="1875">
                <a:solidFill>
                  <a:srgbClr val="2E241C"/>
                </a:solidFill>
                <a:latin typeface="Georgia"/>
              </a:rPr>
              <a:t>And the women of the neighborhood gave him a name, saying, “A son has been born to Naomi.” They named him Obed. He was the father of Jesse, the father of David.</a:t>
            </a:r>
          </a:p>
        </p:txBody>
      </p:sp>
      <p:sp>
        <p:nvSpPr>
          <p:cNvPr id="10" name="Rectangle 9"/>
          <p:cNvSpPr/>
          <p:nvPr/>
        </p:nvSpPr>
        <p:spPr>
          <a:xfrm>
            <a:off x="630936" y="4094226"/>
            <a:ext cx="4972050" cy="13716"/>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Oval 10"/>
          <p:cNvSpPr/>
          <p:nvPr/>
        </p:nvSpPr>
        <p:spPr>
          <a:xfrm>
            <a:off x="5980176" y="1975104"/>
            <a:ext cx="2290572" cy="2290572"/>
          </a:xfrm>
          <a:prstGeom prst="ellipse">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6172200" y="2407157"/>
            <a:ext cx="1906524" cy="109710"/>
          </a:xfrm>
          <a:prstGeom prst="rect">
            <a:avLst/>
          </a:prstGeom>
          <a:noFill/>
        </p:spPr>
        <p:txBody>
          <a:bodyPr wrap="square" lIns="0" tIns="0" rIns="0" bIns="0" anchor="t">
            <a:spAutoFit/>
          </a:bodyPr>
          <a:lstStyle/>
          <a:p>
            <a:pPr algn="ctr"/>
            <a:r>
              <a:rPr lang="en-US" sz="713" b="1">
                <a:solidFill>
                  <a:srgbClr val="9D482A"/>
                </a:solidFill>
                <a:latin typeface="Arial"/>
              </a:rPr>
              <a:t>CONGREGATION</a:t>
            </a:r>
          </a:p>
        </p:txBody>
      </p:sp>
      <p:sp>
        <p:nvSpPr>
          <p:cNvPr id="13" name="TextBox 12"/>
          <p:cNvSpPr txBox="1"/>
          <p:nvPr/>
        </p:nvSpPr>
        <p:spPr>
          <a:xfrm>
            <a:off x="6117336" y="2690506"/>
            <a:ext cx="2029968" cy="969496"/>
          </a:xfrm>
          <a:prstGeom prst="rect">
            <a:avLst/>
          </a:prstGeom>
          <a:noFill/>
        </p:spPr>
        <p:txBody>
          <a:bodyPr wrap="square" lIns="0" tIns="0" rIns="0" bIns="0" anchor="ctr">
            <a:spAutoFit/>
          </a:bodyPr>
          <a:lstStyle/>
          <a:p>
            <a:pPr algn="ctr"/>
            <a:r>
              <a:rPr lang="en-US" sz="2100" b="1" dirty="0">
                <a:solidFill>
                  <a:srgbClr val="9D482A"/>
                </a:solidFill>
                <a:latin typeface="Arial Rounded MT Bold"/>
              </a:rPr>
              <a:t>All God’s People Say </a:t>
            </a:r>
          </a:p>
          <a:p>
            <a:pPr algn="ctr"/>
            <a:r>
              <a:rPr lang="en-US" sz="2100" b="1" dirty="0">
                <a:solidFill>
                  <a:srgbClr val="9D482A"/>
                </a:solidFill>
                <a:latin typeface="Arial Rounded MT Bold"/>
              </a:rPr>
              <a:t>Amen!</a:t>
            </a:r>
          </a:p>
        </p:txBody>
      </p:sp>
      <p:sp>
        <p:nvSpPr>
          <p:cNvPr id="14" name="TextBox 13"/>
          <p:cNvSpPr txBox="1"/>
          <p:nvPr/>
        </p:nvSpPr>
        <p:spPr>
          <a:xfrm>
            <a:off x="630936" y="4574286"/>
            <a:ext cx="4937760" cy="461665"/>
          </a:xfrm>
          <a:prstGeom prst="rect">
            <a:avLst/>
          </a:prstGeom>
          <a:noFill/>
        </p:spPr>
        <p:txBody>
          <a:bodyPr wrap="square" lIns="0" tIns="0" rIns="0" bIns="0" anchor="t">
            <a:spAutoFit/>
          </a:bodyPr>
          <a:lstStyle/>
          <a:p>
            <a:r>
              <a:rPr lang="en-US" sz="1500" i="1">
                <a:solidFill>
                  <a:srgbClr val="695746"/>
                </a:solidFill>
                <a:latin typeface="Georgia"/>
              </a:rPr>
              <a:t>The story closes with Obed—
father of Jesse, father of David.</a:t>
            </a:r>
          </a:p>
        </p:txBody>
      </p:sp>
      <p:sp>
        <p:nvSpPr>
          <p:cNvPr id="15" name="Rectangle 14"/>
          <p:cNvSpPr/>
          <p:nvPr/>
        </p:nvSpPr>
        <p:spPr>
          <a:xfrm>
            <a:off x="493776" y="5589270"/>
            <a:ext cx="8147304"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6" name="TextBox 15"/>
          <p:cNvSpPr txBox="1"/>
          <p:nvPr/>
        </p:nvSpPr>
        <p:spPr>
          <a:xfrm>
            <a:off x="493776" y="5705856"/>
            <a:ext cx="4114800" cy="94513"/>
          </a:xfrm>
          <a:prstGeom prst="rect">
            <a:avLst/>
          </a:prstGeom>
          <a:noFill/>
        </p:spPr>
        <p:txBody>
          <a:bodyPr wrap="square" lIns="0" tIns="0" rIns="0" bIns="0" anchor="t">
            <a:spAutoFit/>
          </a:bodyPr>
          <a:lstStyle/>
          <a:p>
            <a:r>
              <a:rPr lang="en-US" sz="614">
                <a:solidFill>
                  <a:srgbClr val="695746"/>
                </a:solidFill>
                <a:latin typeface="Arial"/>
              </a:rPr>
              <a:t>Responsive reading concludes</a:t>
            </a:r>
          </a:p>
        </p:txBody>
      </p:sp>
      <p:sp>
        <p:nvSpPr>
          <p:cNvPr id="17" name="TextBox 16"/>
          <p:cNvSpPr txBox="1"/>
          <p:nvPr/>
        </p:nvSpPr>
        <p:spPr>
          <a:xfrm>
            <a:off x="5657851" y="5705856"/>
            <a:ext cx="2983229" cy="94513"/>
          </a:xfrm>
          <a:prstGeom prst="rect">
            <a:avLst/>
          </a:prstGeom>
          <a:noFill/>
        </p:spPr>
        <p:txBody>
          <a:bodyPr wrap="square" lIns="0" tIns="0" rIns="0" bIns="0" anchor="t">
            <a:spAutoFit/>
          </a:bodyPr>
          <a:lstStyle/>
          <a:p>
            <a:pPr algn="r"/>
            <a:r>
              <a:rPr lang="en-US" sz="614">
                <a:solidFill>
                  <a:srgbClr val="695746"/>
                </a:solidFill>
                <a:latin typeface="Arial"/>
              </a:rPr>
              <a:t>Ruth 4 · ESV text supplied by the user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8B810-C982-DC43-589E-E1A983AEDAFD}"/>
            </a:ext>
          </a:extLst>
        </p:cNvPr>
        <p:cNvGrpSpPr/>
        <p:nvPr/>
      </p:nvGrpSpPr>
      <p:grpSpPr>
        <a:xfrm>
          <a:off x="0" y="0"/>
          <a:ext cx="0" cy="0"/>
          <a:chOff x="0" y="0"/>
          <a:chExt cx="0" cy="0"/>
        </a:xfrm>
      </p:grpSpPr>
      <p:pic>
        <p:nvPicPr>
          <p:cNvPr id="5" name="그림 4">
            <a:extLst>
              <a:ext uri="{FF2B5EF4-FFF2-40B4-BE49-F238E27FC236}">
                <a16:creationId xmlns:a16="http://schemas.microsoft.com/office/drawing/2014/main" id="{35D0725D-856A-22C1-1059-4FD6DFC04EF9}"/>
              </a:ext>
            </a:extLst>
          </p:cNvPr>
          <p:cNvPicPr>
            <a:picLocks noChangeAspect="1"/>
          </p:cNvPicPr>
          <p:nvPr/>
        </p:nvPicPr>
        <p:blipFill>
          <a:blip r:embed="rId2">
            <a:extLst>
              <a:ext uri="{28A0092B-C50C-407E-A947-70E740481C1C}">
                <a14:useLocalDpi xmlns:a14="http://schemas.microsoft.com/office/drawing/2010/main" val="0"/>
              </a:ext>
            </a:extLst>
          </a:blip>
          <a:srcRect t="15462" b="269"/>
          <a:stretch>
            <a:fillRect/>
          </a:stretch>
        </p:blipFill>
        <p:spPr>
          <a:xfrm>
            <a:off x="15" y="857257"/>
            <a:ext cx="9143985" cy="5143493"/>
          </a:xfrm>
          <a:prstGeom prst="rect">
            <a:avLst/>
          </a:prstGeom>
        </p:spPr>
      </p:pic>
      <p:sp>
        <p:nvSpPr>
          <p:cNvPr id="2" name="제목 1">
            <a:extLst>
              <a:ext uri="{FF2B5EF4-FFF2-40B4-BE49-F238E27FC236}">
                <a16:creationId xmlns:a16="http://schemas.microsoft.com/office/drawing/2014/main" id="{C1C1E4DF-EF21-AA5E-BB80-A0E31A8FE116}"/>
              </a:ext>
            </a:extLst>
          </p:cNvPr>
          <p:cNvSpPr>
            <a:spLocks noGrp="1"/>
          </p:cNvSpPr>
          <p:nvPr>
            <p:ph type="ctrTitle"/>
          </p:nvPr>
        </p:nvSpPr>
        <p:spPr>
          <a:xfrm>
            <a:off x="1436915" y="2807839"/>
            <a:ext cx="7004957" cy="730760"/>
          </a:xfrm>
          <a:ln>
            <a:noFill/>
          </a:ln>
        </p:spPr>
        <p:txBody>
          <a:bodyPr anchor="ctr">
            <a:noAutofit/>
          </a:bodyPr>
          <a:lstStyle/>
          <a:p>
            <a:r>
              <a:rPr lang="en-US" sz="3750" dirty="0">
                <a:solidFill>
                  <a:schemeClr val="bg1"/>
                </a:solidFill>
                <a:latin typeface="Arial Rounded MT Bold" panose="020F0704030504030204" pitchFamily="34" charset="0"/>
              </a:rPr>
              <a:t>Until A Son was Sent to Us</a:t>
            </a:r>
          </a:p>
        </p:txBody>
      </p:sp>
      <p:sp>
        <p:nvSpPr>
          <p:cNvPr id="3" name="부제목 2">
            <a:extLst>
              <a:ext uri="{FF2B5EF4-FFF2-40B4-BE49-F238E27FC236}">
                <a16:creationId xmlns:a16="http://schemas.microsoft.com/office/drawing/2014/main" id="{B833138E-A510-572A-2FE3-FBC825B67A3A}"/>
              </a:ext>
            </a:extLst>
          </p:cNvPr>
          <p:cNvSpPr>
            <a:spLocks noGrp="1"/>
          </p:cNvSpPr>
          <p:nvPr>
            <p:ph type="subTitle" idx="1"/>
          </p:nvPr>
        </p:nvSpPr>
        <p:spPr>
          <a:xfrm>
            <a:off x="5020651" y="3646750"/>
            <a:ext cx="2725151" cy="730760"/>
          </a:xfrm>
        </p:spPr>
        <p:txBody>
          <a:bodyPr anchor="ctr">
            <a:normAutofit/>
          </a:bodyPr>
          <a:lstStyle/>
          <a:p>
            <a:pPr algn="r"/>
            <a:r>
              <a:rPr lang="en-US" sz="2625" dirty="0"/>
              <a:t>Timothy S. Yoon </a:t>
            </a:r>
          </a:p>
        </p:txBody>
      </p:sp>
    </p:spTree>
    <p:extLst>
      <p:ext uri="{BB962C8B-B14F-4D97-AF65-F5344CB8AC3E}">
        <p14:creationId xmlns:p14="http://schemas.microsoft.com/office/powerpoint/2010/main" val="37419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356" y="1145286"/>
            <a:ext cx="2880360" cy="126958"/>
          </a:xfrm>
          <a:prstGeom prst="rect">
            <a:avLst/>
          </a:prstGeom>
          <a:noFill/>
        </p:spPr>
        <p:txBody>
          <a:bodyPr wrap="square" lIns="0" tIns="0" rIns="0" bIns="0" anchor="t">
            <a:spAutoFit/>
          </a:bodyPr>
          <a:lstStyle/>
          <a:p>
            <a:r>
              <a:rPr sz="825" b="1">
                <a:solidFill>
                  <a:srgbClr val="9D482A"/>
                </a:solidFill>
                <a:latin typeface="Arial"/>
              </a:rPr>
              <a:t>SERMON BODY · CORE KEYWORD 01</a:t>
            </a:r>
          </a:p>
        </p:txBody>
      </p:sp>
      <p:sp>
        <p:nvSpPr>
          <p:cNvPr id="3" name="Rectangle 2"/>
          <p:cNvSpPr/>
          <p:nvPr/>
        </p:nvSpPr>
        <p:spPr>
          <a:xfrm>
            <a:off x="562356" y="1364742"/>
            <a:ext cx="356616"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918972" y="1364742"/>
            <a:ext cx="6885432"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62356" y="1543050"/>
            <a:ext cx="6035040" cy="311624"/>
          </a:xfrm>
          <a:prstGeom prst="rect">
            <a:avLst/>
          </a:prstGeom>
          <a:noFill/>
        </p:spPr>
        <p:txBody>
          <a:bodyPr wrap="square" lIns="0" tIns="0" rIns="0" bIns="0" anchor="t">
            <a:spAutoFit/>
          </a:bodyPr>
          <a:lstStyle/>
          <a:p>
            <a:r>
              <a:rPr sz="2025" b="1" dirty="0">
                <a:solidFill>
                  <a:srgbClr val="2E241C"/>
                </a:solidFill>
                <a:latin typeface="Arial Rounded MT Bold"/>
              </a:rPr>
              <a:t>2 Core Keywords of the Book of Ruth</a:t>
            </a:r>
          </a:p>
        </p:txBody>
      </p:sp>
      <p:sp>
        <p:nvSpPr>
          <p:cNvPr id="6" name="TextBox 5"/>
          <p:cNvSpPr txBox="1"/>
          <p:nvPr/>
        </p:nvSpPr>
        <p:spPr>
          <a:xfrm>
            <a:off x="493776" y="2023110"/>
            <a:ext cx="1577340" cy="1107996"/>
          </a:xfrm>
          <a:prstGeom prst="rect">
            <a:avLst/>
          </a:prstGeom>
          <a:noFill/>
        </p:spPr>
        <p:txBody>
          <a:bodyPr wrap="square" lIns="0" tIns="0" rIns="0" bIns="0" anchor="t">
            <a:spAutoFit/>
          </a:bodyPr>
          <a:lstStyle/>
          <a:p>
            <a:r>
              <a:rPr sz="7200" b="1">
                <a:solidFill>
                  <a:srgbClr val="F1D6AB"/>
                </a:solidFill>
                <a:latin typeface="Arial Rounded MT Bold"/>
              </a:rPr>
              <a:t>01</a:t>
            </a:r>
          </a:p>
        </p:txBody>
      </p:sp>
      <p:sp>
        <p:nvSpPr>
          <p:cNvPr id="7" name="TextBox 6"/>
          <p:cNvSpPr txBox="1"/>
          <p:nvPr/>
        </p:nvSpPr>
        <p:spPr>
          <a:xfrm>
            <a:off x="1604772" y="2249423"/>
            <a:ext cx="6103620" cy="623248"/>
          </a:xfrm>
          <a:prstGeom prst="rect">
            <a:avLst/>
          </a:prstGeom>
          <a:noFill/>
        </p:spPr>
        <p:txBody>
          <a:bodyPr wrap="square" lIns="0" tIns="0" rIns="0" bIns="0" anchor="t">
            <a:spAutoFit/>
          </a:bodyPr>
          <a:lstStyle/>
          <a:p>
            <a:r>
              <a:rPr sz="4050" b="1">
                <a:solidFill>
                  <a:srgbClr val="9D482A"/>
                </a:solidFill>
                <a:latin typeface="Arial Rounded MT Bold"/>
              </a:rPr>
              <a:t>Redemption</a:t>
            </a:r>
          </a:p>
        </p:txBody>
      </p:sp>
      <p:sp>
        <p:nvSpPr>
          <p:cNvPr id="8" name="TextBox 7"/>
          <p:cNvSpPr txBox="1"/>
          <p:nvPr/>
        </p:nvSpPr>
        <p:spPr>
          <a:xfrm>
            <a:off x="1639062" y="2962656"/>
            <a:ext cx="3178265" cy="346249"/>
          </a:xfrm>
          <a:prstGeom prst="rect">
            <a:avLst/>
          </a:prstGeom>
          <a:noFill/>
        </p:spPr>
        <p:txBody>
          <a:bodyPr wrap="square" lIns="0" tIns="0" rIns="0" bIns="0" anchor="t">
            <a:spAutoFit/>
          </a:bodyPr>
          <a:lstStyle/>
          <a:p>
            <a:r>
              <a:rPr sz="2250" i="1" dirty="0">
                <a:solidFill>
                  <a:srgbClr val="695746"/>
                </a:solidFill>
                <a:latin typeface="Georgia"/>
              </a:rPr>
              <a:t>Hebrew:  גֹּ</a:t>
            </a:r>
            <a:r>
              <a:rPr sz="2250" i="1" dirty="0" err="1">
                <a:solidFill>
                  <a:srgbClr val="695746"/>
                </a:solidFill>
                <a:latin typeface="Georgia"/>
              </a:rPr>
              <a:t>אֵל</a:t>
            </a:r>
            <a:r>
              <a:rPr sz="2250" i="1" dirty="0">
                <a:solidFill>
                  <a:srgbClr val="695746"/>
                </a:solidFill>
                <a:latin typeface="Georgia"/>
              </a:rPr>
              <a:t>  ·  </a:t>
            </a:r>
            <a:r>
              <a:rPr sz="2250" i="1" dirty="0" err="1">
                <a:solidFill>
                  <a:srgbClr val="695746"/>
                </a:solidFill>
                <a:latin typeface="Georgia"/>
              </a:rPr>
              <a:t>go’el</a:t>
            </a:r>
            <a:endParaRPr sz="2250" i="1" dirty="0">
              <a:solidFill>
                <a:srgbClr val="695746"/>
              </a:solidFill>
              <a:latin typeface="Georgia"/>
            </a:endParaRPr>
          </a:p>
        </p:txBody>
      </p:sp>
      <p:sp>
        <p:nvSpPr>
          <p:cNvPr id="9" name="TextBox 8"/>
          <p:cNvSpPr txBox="1"/>
          <p:nvPr/>
        </p:nvSpPr>
        <p:spPr>
          <a:xfrm>
            <a:off x="1632204" y="3415284"/>
            <a:ext cx="6069330" cy="623248"/>
          </a:xfrm>
          <a:prstGeom prst="rect">
            <a:avLst/>
          </a:prstGeom>
          <a:noFill/>
        </p:spPr>
        <p:txBody>
          <a:bodyPr wrap="square" lIns="0" tIns="0" rIns="0" bIns="0" anchor="t">
            <a:spAutoFit/>
          </a:bodyPr>
          <a:lstStyle/>
          <a:p>
            <a:r>
              <a:rPr sz="2025">
                <a:solidFill>
                  <a:srgbClr val="2E241C"/>
                </a:solidFill>
                <a:latin typeface="Georgia"/>
              </a:rPr>
              <a:t>To reclaim what was lost—and restore
land, lineage, and future.</a:t>
            </a:r>
          </a:p>
        </p:txBody>
      </p:sp>
      <p:sp>
        <p:nvSpPr>
          <p:cNvPr id="10" name="Oval 9"/>
          <p:cNvSpPr/>
          <p:nvPr/>
        </p:nvSpPr>
        <p:spPr>
          <a:xfrm>
            <a:off x="1659636"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1920240"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RECLAIM</a:t>
            </a:r>
          </a:p>
        </p:txBody>
      </p:sp>
      <p:sp>
        <p:nvSpPr>
          <p:cNvPr id="12" name="TextBox 11"/>
          <p:cNvSpPr txBox="1"/>
          <p:nvPr/>
        </p:nvSpPr>
        <p:spPr>
          <a:xfrm>
            <a:off x="1920240" y="4560570"/>
            <a:ext cx="1680210" cy="126958"/>
          </a:xfrm>
          <a:prstGeom prst="rect">
            <a:avLst/>
          </a:prstGeom>
          <a:noFill/>
        </p:spPr>
        <p:txBody>
          <a:bodyPr wrap="square" lIns="0" tIns="0" rIns="0" bIns="0" anchor="t">
            <a:spAutoFit/>
          </a:bodyPr>
          <a:lstStyle/>
          <a:p>
            <a:r>
              <a:rPr sz="825">
                <a:solidFill>
                  <a:srgbClr val="695746"/>
                </a:solidFill>
                <a:latin typeface="Arial"/>
              </a:rPr>
              <a:t>the inheritance</a:t>
            </a:r>
          </a:p>
        </p:txBody>
      </p:sp>
      <p:sp>
        <p:nvSpPr>
          <p:cNvPr id="13" name="Oval 12"/>
          <p:cNvSpPr/>
          <p:nvPr/>
        </p:nvSpPr>
        <p:spPr>
          <a:xfrm>
            <a:off x="3758184"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4018788"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RESTORE</a:t>
            </a:r>
          </a:p>
        </p:txBody>
      </p:sp>
      <p:sp>
        <p:nvSpPr>
          <p:cNvPr id="15" name="TextBox 14"/>
          <p:cNvSpPr txBox="1"/>
          <p:nvPr/>
        </p:nvSpPr>
        <p:spPr>
          <a:xfrm>
            <a:off x="4018788" y="4560570"/>
            <a:ext cx="1680210" cy="126958"/>
          </a:xfrm>
          <a:prstGeom prst="rect">
            <a:avLst/>
          </a:prstGeom>
          <a:noFill/>
        </p:spPr>
        <p:txBody>
          <a:bodyPr wrap="square" lIns="0" tIns="0" rIns="0" bIns="0" anchor="t">
            <a:spAutoFit/>
          </a:bodyPr>
          <a:lstStyle/>
          <a:p>
            <a:r>
              <a:rPr sz="825">
                <a:solidFill>
                  <a:srgbClr val="695746"/>
                </a:solidFill>
                <a:latin typeface="Arial"/>
              </a:rPr>
              <a:t>the family line</a:t>
            </a:r>
          </a:p>
        </p:txBody>
      </p:sp>
      <p:sp>
        <p:nvSpPr>
          <p:cNvPr id="16" name="Oval 15"/>
          <p:cNvSpPr/>
          <p:nvPr/>
        </p:nvSpPr>
        <p:spPr>
          <a:xfrm>
            <a:off x="5863590"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6124194"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RENEW</a:t>
            </a:r>
          </a:p>
        </p:txBody>
      </p:sp>
      <p:sp>
        <p:nvSpPr>
          <p:cNvPr id="18" name="TextBox 17"/>
          <p:cNvSpPr txBox="1"/>
          <p:nvPr/>
        </p:nvSpPr>
        <p:spPr>
          <a:xfrm>
            <a:off x="6124194" y="4560570"/>
            <a:ext cx="1680210" cy="126958"/>
          </a:xfrm>
          <a:prstGeom prst="rect">
            <a:avLst/>
          </a:prstGeom>
          <a:noFill/>
        </p:spPr>
        <p:txBody>
          <a:bodyPr wrap="square" lIns="0" tIns="0" rIns="0" bIns="0" anchor="t">
            <a:spAutoFit/>
          </a:bodyPr>
          <a:lstStyle/>
          <a:p>
            <a:r>
              <a:rPr sz="825">
                <a:solidFill>
                  <a:srgbClr val="695746"/>
                </a:solidFill>
                <a:latin typeface="Arial"/>
              </a:rPr>
              <a:t>the future</a:t>
            </a:r>
          </a:p>
        </p:txBody>
      </p:sp>
      <p:sp>
        <p:nvSpPr>
          <p:cNvPr id="19" name="Rectangle 18"/>
          <p:cNvSpPr/>
          <p:nvPr/>
        </p:nvSpPr>
        <p:spPr>
          <a:xfrm>
            <a:off x="562356" y="5349240"/>
            <a:ext cx="7941564"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562356" y="5465826"/>
            <a:ext cx="5417820" cy="150041"/>
          </a:xfrm>
          <a:prstGeom prst="rect">
            <a:avLst/>
          </a:prstGeom>
          <a:noFill/>
        </p:spPr>
        <p:txBody>
          <a:bodyPr wrap="square" lIns="0" tIns="0" rIns="0" bIns="0" anchor="t">
            <a:spAutoFit/>
          </a:bodyPr>
          <a:lstStyle/>
          <a:p>
            <a:r>
              <a:rPr sz="975" i="1">
                <a:solidFill>
                  <a:srgbClr val="2E241C"/>
                </a:solidFill>
                <a:latin typeface="Georgia"/>
              </a:rPr>
              <a:t>Boaz acts as the willing kinsman-redeemer.</a:t>
            </a:r>
          </a:p>
        </p:txBody>
      </p:sp>
      <p:sp>
        <p:nvSpPr>
          <p:cNvPr id="21" name="TextBox 20"/>
          <p:cNvSpPr txBox="1"/>
          <p:nvPr/>
        </p:nvSpPr>
        <p:spPr>
          <a:xfrm>
            <a:off x="6549390" y="5465826"/>
            <a:ext cx="1954530" cy="126958"/>
          </a:xfrm>
          <a:prstGeom prst="rect">
            <a:avLst/>
          </a:prstGeom>
          <a:noFill/>
        </p:spPr>
        <p:txBody>
          <a:bodyPr wrap="square" lIns="0" tIns="0" rIns="0" bIns="0" anchor="t">
            <a:spAutoFit/>
          </a:bodyPr>
          <a:lstStyle/>
          <a:p>
            <a:pPr algn="r"/>
            <a:r>
              <a:rPr sz="825" b="1">
                <a:solidFill>
                  <a:srgbClr val="9D482A"/>
                </a:solidFill>
                <a:latin typeface="Arial"/>
              </a:rPr>
              <a:t>Ruth 4:9–10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SUPPORTING PASSAGE</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4937760" cy="335798"/>
          </a:xfrm>
          <a:prstGeom prst="rect">
            <a:avLst/>
          </a:prstGeom>
          <a:noFill/>
        </p:spPr>
        <p:txBody>
          <a:bodyPr wrap="square" lIns="0" tIns="0" rIns="0" bIns="0" anchor="t">
            <a:spAutoFit/>
          </a:bodyPr>
          <a:lstStyle/>
          <a:p>
            <a:pPr>
              <a:lnSpc>
                <a:spcPct val="105000"/>
              </a:lnSpc>
            </a:pPr>
            <a:r>
              <a:rPr sz="2250" b="1">
                <a:solidFill>
                  <a:srgbClr val="2E241C"/>
                </a:solidFill>
                <a:latin typeface="Arial Rounded MT Bold"/>
              </a:rPr>
              <a:t>The Law of Redemption</a:t>
            </a:r>
          </a:p>
        </p:txBody>
      </p:sp>
      <p:sp>
        <p:nvSpPr>
          <p:cNvPr id="6" name="TextBox 5"/>
          <p:cNvSpPr txBox="1"/>
          <p:nvPr/>
        </p:nvSpPr>
        <p:spPr>
          <a:xfrm>
            <a:off x="6240780" y="1556766"/>
            <a:ext cx="226314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Leviticus 25:23–25 · ESV</a:t>
            </a:r>
          </a:p>
        </p:txBody>
      </p:sp>
      <p:sp>
        <p:nvSpPr>
          <p:cNvPr id="7" name="TextBox 6"/>
          <p:cNvSpPr txBox="1"/>
          <p:nvPr/>
        </p:nvSpPr>
        <p:spPr>
          <a:xfrm>
            <a:off x="630936" y="2077974"/>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23</a:t>
            </a:r>
          </a:p>
        </p:txBody>
      </p:sp>
      <p:sp>
        <p:nvSpPr>
          <p:cNvPr id="8" name="TextBox 7"/>
          <p:cNvSpPr txBox="1"/>
          <p:nvPr/>
        </p:nvSpPr>
        <p:spPr>
          <a:xfrm>
            <a:off x="1220724" y="2091691"/>
            <a:ext cx="6892290" cy="445315"/>
          </a:xfrm>
          <a:prstGeom prst="rect">
            <a:avLst/>
          </a:prstGeom>
          <a:noFill/>
        </p:spPr>
        <p:txBody>
          <a:bodyPr wrap="square" lIns="0" tIns="0" rIns="0" bIns="0" anchor="t">
            <a:spAutoFit/>
          </a:bodyPr>
          <a:lstStyle/>
          <a:p>
            <a:pPr>
              <a:lnSpc>
                <a:spcPct val="105000"/>
              </a:lnSpc>
            </a:pPr>
            <a:r>
              <a:rPr sz="1425">
                <a:solidFill>
                  <a:srgbClr val="2E241C"/>
                </a:solidFill>
                <a:latin typeface="Georgia"/>
              </a:rPr>
              <a:t>“The land shall not be sold in perpetuity, for the land is mine. For you are strangers and sojourners with me.”</a:t>
            </a:r>
          </a:p>
        </p:txBody>
      </p:sp>
      <p:sp>
        <p:nvSpPr>
          <p:cNvPr id="9" name="Rectangle 8"/>
          <p:cNvSpPr/>
          <p:nvPr/>
        </p:nvSpPr>
        <p:spPr>
          <a:xfrm>
            <a:off x="1220724" y="2859786"/>
            <a:ext cx="6823710"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TextBox 9"/>
          <p:cNvSpPr txBox="1"/>
          <p:nvPr/>
        </p:nvSpPr>
        <p:spPr>
          <a:xfrm>
            <a:off x="630936" y="3106674"/>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24</a:t>
            </a:r>
          </a:p>
        </p:txBody>
      </p:sp>
      <p:sp>
        <p:nvSpPr>
          <p:cNvPr id="11" name="TextBox 10"/>
          <p:cNvSpPr txBox="1"/>
          <p:nvPr/>
        </p:nvSpPr>
        <p:spPr>
          <a:xfrm>
            <a:off x="1220724" y="3120391"/>
            <a:ext cx="6892290" cy="215059"/>
          </a:xfrm>
          <a:prstGeom prst="rect">
            <a:avLst/>
          </a:prstGeom>
          <a:noFill/>
        </p:spPr>
        <p:txBody>
          <a:bodyPr wrap="square" lIns="0" tIns="0" rIns="0" bIns="0" anchor="t">
            <a:spAutoFit/>
          </a:bodyPr>
          <a:lstStyle/>
          <a:p>
            <a:pPr>
              <a:lnSpc>
                <a:spcPct val="105000"/>
              </a:lnSpc>
            </a:pPr>
            <a:r>
              <a:rPr sz="1425">
                <a:solidFill>
                  <a:srgbClr val="2E241C"/>
                </a:solidFill>
                <a:latin typeface="Georgia"/>
              </a:rPr>
              <a:t>“And in all the country you possess, you shall allow a redemption of the land.”</a:t>
            </a:r>
          </a:p>
        </p:txBody>
      </p:sp>
      <p:sp>
        <p:nvSpPr>
          <p:cNvPr id="12" name="Rectangle 11"/>
          <p:cNvSpPr/>
          <p:nvPr/>
        </p:nvSpPr>
        <p:spPr>
          <a:xfrm>
            <a:off x="1220724" y="3888486"/>
            <a:ext cx="6823710" cy="9601"/>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493776" y="3888486"/>
            <a:ext cx="8023860" cy="1062990"/>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630936" y="4011930"/>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25</a:t>
            </a:r>
          </a:p>
        </p:txBody>
      </p:sp>
      <p:sp>
        <p:nvSpPr>
          <p:cNvPr id="15" name="TextBox 14"/>
          <p:cNvSpPr txBox="1"/>
          <p:nvPr/>
        </p:nvSpPr>
        <p:spPr>
          <a:xfrm>
            <a:off x="1220724" y="4025645"/>
            <a:ext cx="6892290" cy="492186"/>
          </a:xfrm>
          <a:prstGeom prst="rect">
            <a:avLst/>
          </a:prstGeom>
          <a:noFill/>
        </p:spPr>
        <p:txBody>
          <a:bodyPr wrap="square" lIns="0" tIns="0" rIns="0" bIns="0" anchor="t">
            <a:spAutoFit/>
          </a:bodyPr>
          <a:lstStyle/>
          <a:p>
            <a:pPr>
              <a:lnSpc>
                <a:spcPct val="105000"/>
              </a:lnSpc>
            </a:pPr>
            <a:r>
              <a:rPr sz="1575">
                <a:solidFill>
                  <a:srgbClr val="9D482A"/>
                </a:solidFill>
                <a:latin typeface="Georgia"/>
              </a:rPr>
              <a:t>“If your brother becomes poor and sells part of his property, then his nearest redeemer shall come and redeem what his brother has sold.”</a:t>
            </a:r>
          </a:p>
        </p:txBody>
      </p:sp>
      <p:sp>
        <p:nvSpPr>
          <p:cNvPr id="16" name="Rectangle 15"/>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534924" y="5452110"/>
            <a:ext cx="510921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Redemption protects what belongs to God—and restores what poverty has lost.</a:t>
            </a:r>
          </a:p>
        </p:txBody>
      </p:sp>
      <p:sp>
        <p:nvSpPr>
          <p:cNvPr id="18" name="TextBox 17"/>
          <p:cNvSpPr txBox="1"/>
          <p:nvPr/>
        </p:nvSpPr>
        <p:spPr>
          <a:xfrm>
            <a:off x="6295644" y="5452111"/>
            <a:ext cx="2208276"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Legal background for Ruth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SUPPORTING PASSAGE</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6590705" cy="335798"/>
          </a:xfrm>
          <a:prstGeom prst="rect">
            <a:avLst/>
          </a:prstGeom>
          <a:noFill/>
        </p:spPr>
        <p:txBody>
          <a:bodyPr wrap="square" lIns="0" tIns="0" rIns="0" bIns="0" anchor="t">
            <a:spAutoFit/>
          </a:bodyPr>
          <a:lstStyle/>
          <a:p>
            <a:pPr>
              <a:lnSpc>
                <a:spcPct val="105000"/>
              </a:lnSpc>
            </a:pPr>
            <a:r>
              <a:rPr sz="2250" b="1" dirty="0">
                <a:solidFill>
                  <a:srgbClr val="2E241C"/>
                </a:solidFill>
                <a:latin typeface="Arial Rounded MT Bold"/>
              </a:rPr>
              <a:t>Preserving the Family Name</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Deuteronomy 25:5–6 · ESV</a:t>
            </a:r>
          </a:p>
        </p:txBody>
      </p:sp>
      <p:sp>
        <p:nvSpPr>
          <p:cNvPr id="7" name="TextBox 6"/>
          <p:cNvSpPr txBox="1"/>
          <p:nvPr/>
        </p:nvSpPr>
        <p:spPr>
          <a:xfrm>
            <a:off x="603504" y="2036826"/>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5</a:t>
            </a:r>
          </a:p>
        </p:txBody>
      </p:sp>
      <p:sp>
        <p:nvSpPr>
          <p:cNvPr id="8" name="TextBox 7"/>
          <p:cNvSpPr txBox="1"/>
          <p:nvPr/>
        </p:nvSpPr>
        <p:spPr>
          <a:xfrm>
            <a:off x="1179576" y="2023110"/>
            <a:ext cx="6926580" cy="905825"/>
          </a:xfrm>
          <a:prstGeom prst="rect">
            <a:avLst/>
          </a:prstGeom>
          <a:noFill/>
        </p:spPr>
        <p:txBody>
          <a:bodyPr wrap="square" lIns="0" tIns="0" rIns="0" bIns="0" anchor="t">
            <a:spAutoFit/>
          </a:bodyPr>
          <a:lstStyle/>
          <a:p>
            <a:pPr>
              <a:lnSpc>
                <a:spcPct val="105000"/>
              </a:lnSpc>
            </a:pPr>
            <a:r>
              <a:rPr sz="1425" dirty="0">
                <a:solidFill>
                  <a:srgbClr val="2E241C"/>
                </a:solidFill>
                <a:latin typeface="Georgia"/>
              </a:rPr>
              <a:t>“If brothers dwell together, and one of them dies and has no son, the wife of the dead man shall not be married outside the family to a stranger. Her husband’s brother shall go in to her and take her as his wife and perform the duty of a husband’s brother to her.”</a:t>
            </a:r>
          </a:p>
        </p:txBody>
      </p:sp>
      <p:sp>
        <p:nvSpPr>
          <p:cNvPr id="9" name="Rectangle 8"/>
          <p:cNvSpPr/>
          <p:nvPr/>
        </p:nvSpPr>
        <p:spPr>
          <a:xfrm>
            <a:off x="1179576" y="3614165"/>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493776" y="3840479"/>
            <a:ext cx="8023860" cy="1062990"/>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03504" y="4011930"/>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6</a:t>
            </a:r>
          </a:p>
        </p:txBody>
      </p:sp>
      <p:sp>
        <p:nvSpPr>
          <p:cNvPr id="12" name="TextBox 11"/>
          <p:cNvSpPr txBox="1"/>
          <p:nvPr/>
        </p:nvSpPr>
        <p:spPr>
          <a:xfrm>
            <a:off x="1179576" y="3963924"/>
            <a:ext cx="6940296" cy="492186"/>
          </a:xfrm>
          <a:prstGeom prst="rect">
            <a:avLst/>
          </a:prstGeom>
          <a:noFill/>
        </p:spPr>
        <p:txBody>
          <a:bodyPr wrap="square" lIns="0" tIns="0" rIns="0" bIns="0" anchor="t">
            <a:spAutoFit/>
          </a:bodyPr>
          <a:lstStyle/>
          <a:p>
            <a:pPr>
              <a:lnSpc>
                <a:spcPct val="105000"/>
              </a:lnSpc>
            </a:pPr>
            <a:r>
              <a:rPr sz="1575">
                <a:solidFill>
                  <a:srgbClr val="9D482A"/>
                </a:solidFill>
                <a:latin typeface="Georgia"/>
              </a:rPr>
              <a:t>“And the first son whom she bears shall succeed to the name of his dead brother, that his name may not be blotted out of Israel.”</a:t>
            </a:r>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28066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The duty serves a purpose: the family name must continue.</a:t>
            </a:r>
          </a:p>
        </p:txBody>
      </p:sp>
      <p:sp>
        <p:nvSpPr>
          <p:cNvPr id="15" name="TextBox 14"/>
          <p:cNvSpPr txBox="1"/>
          <p:nvPr/>
        </p:nvSpPr>
        <p:spPr>
          <a:xfrm>
            <a:off x="6048756" y="5452111"/>
            <a:ext cx="245516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Legal background for Ruth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SUPPORTING PASSAGE</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5212080" cy="335798"/>
          </a:xfrm>
          <a:prstGeom prst="rect">
            <a:avLst/>
          </a:prstGeom>
          <a:noFill/>
        </p:spPr>
        <p:txBody>
          <a:bodyPr wrap="square" lIns="0" tIns="0" rIns="0" bIns="0" anchor="t">
            <a:spAutoFit/>
          </a:bodyPr>
          <a:lstStyle/>
          <a:p>
            <a:pPr>
              <a:lnSpc>
                <a:spcPct val="105000"/>
              </a:lnSpc>
            </a:pPr>
            <a:r>
              <a:rPr sz="2250" b="1">
                <a:solidFill>
                  <a:srgbClr val="2E241C"/>
                </a:solidFill>
                <a:latin typeface="Arial Rounded MT Bold"/>
              </a:rPr>
              <a:t>Levirate Marriage</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Deuteronomy 23:3–4 · ESV</a:t>
            </a:r>
          </a:p>
        </p:txBody>
      </p:sp>
      <p:sp>
        <p:nvSpPr>
          <p:cNvPr id="7" name="Rectangle 6"/>
          <p:cNvSpPr/>
          <p:nvPr/>
        </p:nvSpPr>
        <p:spPr>
          <a:xfrm>
            <a:off x="493776" y="2009394"/>
            <a:ext cx="8023860" cy="1385316"/>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8" name="TextBox 7"/>
          <p:cNvSpPr txBox="1"/>
          <p:nvPr/>
        </p:nvSpPr>
        <p:spPr>
          <a:xfrm>
            <a:off x="603504" y="2194560"/>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3</a:t>
            </a:r>
          </a:p>
        </p:txBody>
      </p:sp>
      <p:sp>
        <p:nvSpPr>
          <p:cNvPr id="9" name="TextBox 8"/>
          <p:cNvSpPr txBox="1"/>
          <p:nvPr/>
        </p:nvSpPr>
        <p:spPr>
          <a:xfrm>
            <a:off x="1179576" y="2153412"/>
            <a:ext cx="6940296" cy="492186"/>
          </a:xfrm>
          <a:prstGeom prst="rect">
            <a:avLst/>
          </a:prstGeom>
          <a:noFill/>
        </p:spPr>
        <p:txBody>
          <a:bodyPr wrap="square" lIns="0" tIns="0" rIns="0" bIns="0" anchor="t">
            <a:spAutoFit/>
          </a:bodyPr>
          <a:lstStyle/>
          <a:p>
            <a:pPr>
              <a:lnSpc>
                <a:spcPct val="105000"/>
              </a:lnSpc>
            </a:pPr>
            <a:r>
              <a:rPr sz="1575">
                <a:solidFill>
                  <a:srgbClr val="9D482A"/>
                </a:solidFill>
                <a:latin typeface="Georgia"/>
              </a:rPr>
              <a:t>“No Ammonite or Moabite may enter the assembly of the Lord. Even to the tenth generation, none of them may enter the assembly of the Lord forever,”</a:t>
            </a:r>
          </a:p>
        </p:txBody>
      </p:sp>
      <p:sp>
        <p:nvSpPr>
          <p:cNvPr id="10" name="TextBox 9"/>
          <p:cNvSpPr txBox="1"/>
          <p:nvPr/>
        </p:nvSpPr>
        <p:spPr>
          <a:xfrm>
            <a:off x="603504" y="3703320"/>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4</a:t>
            </a:r>
          </a:p>
        </p:txBody>
      </p:sp>
      <p:sp>
        <p:nvSpPr>
          <p:cNvPr id="11" name="TextBox 10"/>
          <p:cNvSpPr txBox="1"/>
          <p:nvPr/>
        </p:nvSpPr>
        <p:spPr>
          <a:xfrm>
            <a:off x="1179576" y="3669030"/>
            <a:ext cx="6926580" cy="675570"/>
          </a:xfrm>
          <a:prstGeom prst="rect">
            <a:avLst/>
          </a:prstGeom>
          <a:noFill/>
        </p:spPr>
        <p:txBody>
          <a:bodyPr wrap="square" lIns="0" tIns="0" rIns="0" bIns="0" anchor="t">
            <a:spAutoFit/>
          </a:bodyPr>
          <a:lstStyle/>
          <a:p>
            <a:pPr>
              <a:lnSpc>
                <a:spcPct val="105000"/>
              </a:lnSpc>
            </a:pPr>
            <a:r>
              <a:rPr sz="1425">
                <a:solidFill>
                  <a:srgbClr val="2E241C"/>
                </a:solidFill>
                <a:latin typeface="Georgia"/>
              </a:rPr>
              <a:t>“because they did not meet you with bread and with water on the way, when you came out of Egypt, and because they hired against you Balaam the son of Beor from Pethor of Mesopotamia, to curse you.”</a:t>
            </a:r>
          </a:p>
        </p:txBody>
      </p:sp>
      <p:sp>
        <p:nvSpPr>
          <p:cNvPr id="12" name="Rectangle 11"/>
          <p:cNvSpPr/>
          <p:nvPr/>
        </p:nvSpPr>
        <p:spPr>
          <a:xfrm>
            <a:off x="1179576" y="4876038"/>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38353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Ruth enters Israel’s story under the shadow of this exclusion.</a:t>
            </a:r>
          </a:p>
        </p:txBody>
      </p:sp>
      <p:sp>
        <p:nvSpPr>
          <p:cNvPr id="15" name="TextBox 14"/>
          <p:cNvSpPr txBox="1"/>
          <p:nvPr/>
        </p:nvSpPr>
        <p:spPr>
          <a:xfrm>
            <a:off x="6117336" y="5452111"/>
            <a:ext cx="238658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Narrative tension in 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356" y="1145286"/>
            <a:ext cx="2880360" cy="126958"/>
          </a:xfrm>
          <a:prstGeom prst="rect">
            <a:avLst/>
          </a:prstGeom>
          <a:noFill/>
        </p:spPr>
        <p:txBody>
          <a:bodyPr wrap="square" lIns="0" tIns="0" rIns="0" bIns="0" anchor="t">
            <a:spAutoFit/>
          </a:bodyPr>
          <a:lstStyle/>
          <a:p>
            <a:r>
              <a:rPr sz="825" b="1">
                <a:solidFill>
                  <a:srgbClr val="9D482A"/>
                </a:solidFill>
                <a:latin typeface="Arial"/>
              </a:rPr>
              <a:t>SERMON BODY · CORE KEYWORD 02</a:t>
            </a:r>
          </a:p>
        </p:txBody>
      </p:sp>
      <p:sp>
        <p:nvSpPr>
          <p:cNvPr id="3" name="Rectangle 2"/>
          <p:cNvSpPr/>
          <p:nvPr/>
        </p:nvSpPr>
        <p:spPr>
          <a:xfrm>
            <a:off x="562356" y="1364742"/>
            <a:ext cx="356616"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918972" y="1364742"/>
            <a:ext cx="6885432"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62356" y="1543050"/>
            <a:ext cx="6035040" cy="311624"/>
          </a:xfrm>
          <a:prstGeom prst="rect">
            <a:avLst/>
          </a:prstGeom>
          <a:noFill/>
        </p:spPr>
        <p:txBody>
          <a:bodyPr wrap="square" lIns="0" tIns="0" rIns="0" bIns="0" anchor="t">
            <a:spAutoFit/>
          </a:bodyPr>
          <a:lstStyle/>
          <a:p>
            <a:r>
              <a:rPr sz="2025" b="1">
                <a:solidFill>
                  <a:srgbClr val="2E241C"/>
                </a:solidFill>
                <a:latin typeface="Arial Rounded MT Bold"/>
              </a:rPr>
              <a:t>2 Core Keywords of the Book of Ruth</a:t>
            </a:r>
          </a:p>
        </p:txBody>
      </p:sp>
      <p:sp>
        <p:nvSpPr>
          <p:cNvPr id="6" name="TextBox 5"/>
          <p:cNvSpPr txBox="1"/>
          <p:nvPr/>
        </p:nvSpPr>
        <p:spPr>
          <a:xfrm>
            <a:off x="493776" y="2023110"/>
            <a:ext cx="1577340" cy="1107996"/>
          </a:xfrm>
          <a:prstGeom prst="rect">
            <a:avLst/>
          </a:prstGeom>
          <a:noFill/>
        </p:spPr>
        <p:txBody>
          <a:bodyPr wrap="square" lIns="0" tIns="0" rIns="0" bIns="0" anchor="t">
            <a:spAutoFit/>
          </a:bodyPr>
          <a:lstStyle/>
          <a:p>
            <a:r>
              <a:rPr sz="7200" b="1">
                <a:solidFill>
                  <a:srgbClr val="F1D6AB"/>
                </a:solidFill>
                <a:latin typeface="Arial Rounded MT Bold"/>
              </a:rPr>
              <a:t>02</a:t>
            </a:r>
          </a:p>
        </p:txBody>
      </p:sp>
      <p:sp>
        <p:nvSpPr>
          <p:cNvPr id="7" name="TextBox 6"/>
          <p:cNvSpPr txBox="1"/>
          <p:nvPr/>
        </p:nvSpPr>
        <p:spPr>
          <a:xfrm>
            <a:off x="1604772" y="2249424"/>
            <a:ext cx="6600000" cy="577081"/>
          </a:xfrm>
          <a:prstGeom prst="rect">
            <a:avLst/>
          </a:prstGeom>
          <a:noFill/>
        </p:spPr>
        <p:txBody>
          <a:bodyPr wrap="square" lIns="0" tIns="0" rIns="0" bIns="0" anchor="t">
            <a:spAutoFit/>
          </a:bodyPr>
          <a:lstStyle/>
          <a:p>
            <a:r>
              <a:rPr sz="3750" b="1">
                <a:solidFill>
                  <a:srgbClr val="9D482A"/>
                </a:solidFill>
                <a:latin typeface="Arial Rounded MT Bold"/>
              </a:rPr>
              <a:t>Loving Kindness</a:t>
            </a:r>
          </a:p>
        </p:txBody>
      </p:sp>
      <p:sp>
        <p:nvSpPr>
          <p:cNvPr id="8" name="TextBox 7"/>
          <p:cNvSpPr txBox="1"/>
          <p:nvPr/>
        </p:nvSpPr>
        <p:spPr>
          <a:xfrm>
            <a:off x="1639062" y="2962656"/>
            <a:ext cx="4341114" cy="346249"/>
          </a:xfrm>
          <a:prstGeom prst="rect">
            <a:avLst/>
          </a:prstGeom>
          <a:noFill/>
        </p:spPr>
        <p:txBody>
          <a:bodyPr wrap="square" lIns="0" tIns="0" rIns="0" bIns="0" anchor="t">
            <a:spAutoFit/>
          </a:bodyPr>
          <a:lstStyle/>
          <a:p>
            <a:r>
              <a:rPr sz="2250" i="1" dirty="0">
                <a:solidFill>
                  <a:srgbClr val="695746"/>
                </a:solidFill>
                <a:latin typeface="Georgia"/>
              </a:rPr>
              <a:t>Hebrew:  </a:t>
            </a:r>
            <a:r>
              <a:rPr sz="2250" i="1" dirty="0" err="1">
                <a:solidFill>
                  <a:srgbClr val="695746"/>
                </a:solidFill>
                <a:latin typeface="Georgia"/>
              </a:rPr>
              <a:t>חֶסֶד</a:t>
            </a:r>
            <a:r>
              <a:rPr sz="2250" i="1" dirty="0">
                <a:solidFill>
                  <a:srgbClr val="695746"/>
                </a:solidFill>
                <a:latin typeface="Georgia"/>
              </a:rPr>
              <a:t>  ·  hesed</a:t>
            </a:r>
          </a:p>
        </p:txBody>
      </p:sp>
      <p:sp>
        <p:nvSpPr>
          <p:cNvPr id="9" name="TextBox 8"/>
          <p:cNvSpPr txBox="1"/>
          <p:nvPr/>
        </p:nvSpPr>
        <p:spPr>
          <a:xfrm>
            <a:off x="1632204" y="3415284"/>
            <a:ext cx="5850000" cy="323165"/>
          </a:xfrm>
          <a:prstGeom prst="rect">
            <a:avLst/>
          </a:prstGeom>
          <a:noFill/>
        </p:spPr>
        <p:txBody>
          <a:bodyPr wrap="square" lIns="0" tIns="0" rIns="0" bIns="0" anchor="t">
            <a:spAutoFit/>
          </a:bodyPr>
          <a:lstStyle/>
          <a:p>
            <a:r>
              <a:rPr sz="2100" dirty="0">
                <a:solidFill>
                  <a:srgbClr val="2E241C"/>
                </a:solidFill>
                <a:latin typeface="Georgia"/>
              </a:rPr>
              <a:t>Faithful and obedient love</a:t>
            </a:r>
            <a:r>
              <a:rPr lang="en-US" sz="2100" dirty="0">
                <a:solidFill>
                  <a:srgbClr val="2E241C"/>
                </a:solidFill>
                <a:latin typeface="Georgia"/>
              </a:rPr>
              <a:t> </a:t>
            </a:r>
            <a:r>
              <a:rPr sz="2100" dirty="0">
                <a:solidFill>
                  <a:srgbClr val="2E241C"/>
                </a:solidFill>
                <a:latin typeface="Georgia"/>
              </a:rPr>
              <a:t>to the Word of God.</a:t>
            </a:r>
          </a:p>
        </p:txBody>
      </p:sp>
      <p:sp>
        <p:nvSpPr>
          <p:cNvPr id="10" name="Oval 9"/>
          <p:cNvSpPr/>
          <p:nvPr/>
        </p:nvSpPr>
        <p:spPr>
          <a:xfrm>
            <a:off x="1659636"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1920240"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FAITHFUL</a:t>
            </a:r>
          </a:p>
        </p:txBody>
      </p:sp>
      <p:sp>
        <p:nvSpPr>
          <p:cNvPr id="12" name="TextBox 11"/>
          <p:cNvSpPr txBox="1"/>
          <p:nvPr/>
        </p:nvSpPr>
        <p:spPr>
          <a:xfrm>
            <a:off x="1920240" y="4560570"/>
            <a:ext cx="1680210" cy="126958"/>
          </a:xfrm>
          <a:prstGeom prst="rect">
            <a:avLst/>
          </a:prstGeom>
          <a:noFill/>
        </p:spPr>
        <p:txBody>
          <a:bodyPr wrap="square" lIns="0" tIns="0" rIns="0" bIns="0" anchor="t">
            <a:spAutoFit/>
          </a:bodyPr>
          <a:lstStyle/>
          <a:p>
            <a:r>
              <a:rPr sz="825">
                <a:solidFill>
                  <a:srgbClr val="695746"/>
                </a:solidFill>
                <a:latin typeface="Arial"/>
              </a:rPr>
              <a:t>steadfast in commitment</a:t>
            </a:r>
          </a:p>
        </p:txBody>
      </p:sp>
      <p:sp>
        <p:nvSpPr>
          <p:cNvPr id="13" name="Oval 12"/>
          <p:cNvSpPr/>
          <p:nvPr/>
        </p:nvSpPr>
        <p:spPr>
          <a:xfrm>
            <a:off x="3758184"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4018788"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OBEDIENT</a:t>
            </a:r>
          </a:p>
        </p:txBody>
      </p:sp>
      <p:sp>
        <p:nvSpPr>
          <p:cNvPr id="15" name="TextBox 14"/>
          <p:cNvSpPr txBox="1"/>
          <p:nvPr/>
        </p:nvSpPr>
        <p:spPr>
          <a:xfrm>
            <a:off x="4018788" y="4560570"/>
            <a:ext cx="1680210" cy="126958"/>
          </a:xfrm>
          <a:prstGeom prst="rect">
            <a:avLst/>
          </a:prstGeom>
          <a:noFill/>
        </p:spPr>
        <p:txBody>
          <a:bodyPr wrap="square" lIns="0" tIns="0" rIns="0" bIns="0" anchor="t">
            <a:spAutoFit/>
          </a:bodyPr>
          <a:lstStyle/>
          <a:p>
            <a:r>
              <a:rPr sz="825">
                <a:solidFill>
                  <a:srgbClr val="695746"/>
                </a:solidFill>
                <a:latin typeface="Arial"/>
              </a:rPr>
              <a:t>aligned with God’s Word</a:t>
            </a:r>
          </a:p>
        </p:txBody>
      </p:sp>
      <p:sp>
        <p:nvSpPr>
          <p:cNvPr id="16" name="Oval 15"/>
          <p:cNvSpPr/>
          <p:nvPr/>
        </p:nvSpPr>
        <p:spPr>
          <a:xfrm>
            <a:off x="5863590" y="4409694"/>
            <a:ext cx="150876" cy="150876"/>
          </a:xfrm>
          <a:prstGeom prst="ellipse">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7" name="TextBox 16"/>
          <p:cNvSpPr txBox="1"/>
          <p:nvPr/>
        </p:nvSpPr>
        <p:spPr>
          <a:xfrm>
            <a:off x="6124194" y="4334256"/>
            <a:ext cx="1680210" cy="173124"/>
          </a:xfrm>
          <a:prstGeom prst="rect">
            <a:avLst/>
          </a:prstGeom>
          <a:noFill/>
        </p:spPr>
        <p:txBody>
          <a:bodyPr wrap="square" lIns="0" tIns="0" rIns="0" bIns="0" anchor="t">
            <a:spAutoFit/>
          </a:bodyPr>
          <a:lstStyle/>
          <a:p>
            <a:r>
              <a:rPr sz="1125" b="1">
                <a:solidFill>
                  <a:srgbClr val="2E241C"/>
                </a:solidFill>
                <a:latin typeface="Arial Rounded MT Bold"/>
              </a:rPr>
              <a:t>LOVE</a:t>
            </a:r>
          </a:p>
        </p:txBody>
      </p:sp>
      <p:sp>
        <p:nvSpPr>
          <p:cNvPr id="18" name="TextBox 17"/>
          <p:cNvSpPr txBox="1"/>
          <p:nvPr/>
        </p:nvSpPr>
        <p:spPr>
          <a:xfrm>
            <a:off x="6124194" y="4560570"/>
            <a:ext cx="1680210" cy="126958"/>
          </a:xfrm>
          <a:prstGeom prst="rect">
            <a:avLst/>
          </a:prstGeom>
          <a:noFill/>
        </p:spPr>
        <p:txBody>
          <a:bodyPr wrap="square" lIns="0" tIns="0" rIns="0" bIns="0" anchor="t">
            <a:spAutoFit/>
          </a:bodyPr>
          <a:lstStyle/>
          <a:p>
            <a:r>
              <a:rPr sz="825">
                <a:solidFill>
                  <a:srgbClr val="695746"/>
                </a:solidFill>
                <a:latin typeface="Arial"/>
              </a:rPr>
              <a:t>expressed in action</a:t>
            </a:r>
          </a:p>
        </p:txBody>
      </p:sp>
      <p:sp>
        <p:nvSpPr>
          <p:cNvPr id="19" name="Rectangle 18"/>
          <p:cNvSpPr/>
          <p:nvPr/>
        </p:nvSpPr>
        <p:spPr>
          <a:xfrm>
            <a:off x="562356" y="5349240"/>
            <a:ext cx="7941564"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0" name="TextBox 19"/>
          <p:cNvSpPr txBox="1"/>
          <p:nvPr/>
        </p:nvSpPr>
        <p:spPr>
          <a:xfrm>
            <a:off x="562356" y="5465826"/>
            <a:ext cx="5417820" cy="150041"/>
          </a:xfrm>
          <a:prstGeom prst="rect">
            <a:avLst/>
          </a:prstGeom>
          <a:noFill/>
        </p:spPr>
        <p:txBody>
          <a:bodyPr wrap="square" lIns="0" tIns="0" rIns="0" bIns="0" anchor="t">
            <a:spAutoFit/>
          </a:bodyPr>
          <a:lstStyle/>
          <a:p>
            <a:r>
              <a:rPr sz="975" i="1">
                <a:solidFill>
                  <a:srgbClr val="2E241C"/>
                </a:solidFill>
                <a:latin typeface="Georgia"/>
              </a:rPr>
              <a:t>Hesed is love that remains faithful—and obeys.</a:t>
            </a:r>
          </a:p>
        </p:txBody>
      </p:sp>
      <p:sp>
        <p:nvSpPr>
          <p:cNvPr id="21" name="TextBox 20"/>
          <p:cNvSpPr txBox="1"/>
          <p:nvPr/>
        </p:nvSpPr>
        <p:spPr>
          <a:xfrm>
            <a:off x="6549390" y="5465826"/>
            <a:ext cx="1954530" cy="126958"/>
          </a:xfrm>
          <a:prstGeom prst="rect">
            <a:avLst/>
          </a:prstGeom>
          <a:noFill/>
        </p:spPr>
        <p:txBody>
          <a:bodyPr wrap="square" lIns="0" tIns="0" rIns="0" bIns="0" anchor="t">
            <a:spAutoFit/>
          </a:bodyPr>
          <a:lstStyle/>
          <a:p>
            <a:pPr algn="r"/>
            <a:r>
              <a:rPr sz="825" b="1">
                <a:solidFill>
                  <a:srgbClr val="9D482A"/>
                </a:solidFill>
                <a:latin typeface="Arial"/>
              </a:rPr>
              <a:t>Ruth · חֶסֶד</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THE SPREAD OF HESED · 01</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5246370" cy="335798"/>
          </a:xfrm>
          <a:prstGeom prst="rect">
            <a:avLst/>
          </a:prstGeom>
          <a:noFill/>
        </p:spPr>
        <p:txBody>
          <a:bodyPr wrap="square" lIns="0" tIns="0" rIns="0" bIns="0" anchor="t">
            <a:spAutoFit/>
          </a:bodyPr>
          <a:lstStyle/>
          <a:p>
            <a:pPr>
              <a:lnSpc>
                <a:spcPct val="105000"/>
              </a:lnSpc>
            </a:pPr>
            <a:r>
              <a:rPr sz="2250" b="1" dirty="0">
                <a:solidFill>
                  <a:srgbClr val="2E241C"/>
                </a:solidFill>
                <a:latin typeface="Arial Rounded MT Bold"/>
              </a:rPr>
              <a:t>The Hesed of Ruth the Moabitess</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Ruth 1:8 · ESV</a:t>
            </a:r>
          </a:p>
        </p:txBody>
      </p:sp>
      <p:sp>
        <p:nvSpPr>
          <p:cNvPr id="7" name="Rectangle 6"/>
          <p:cNvSpPr/>
          <p:nvPr/>
        </p:nvSpPr>
        <p:spPr>
          <a:xfrm>
            <a:off x="493776" y="2009394"/>
            <a:ext cx="8023860" cy="2304288"/>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8" name="TextBox 7"/>
          <p:cNvSpPr txBox="1"/>
          <p:nvPr/>
        </p:nvSpPr>
        <p:spPr>
          <a:xfrm>
            <a:off x="603504" y="2558034"/>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8</a:t>
            </a:r>
          </a:p>
        </p:txBody>
      </p:sp>
      <p:sp>
        <p:nvSpPr>
          <p:cNvPr id="9" name="TextBox 8"/>
          <p:cNvSpPr txBox="1"/>
          <p:nvPr/>
        </p:nvSpPr>
        <p:spPr>
          <a:xfrm>
            <a:off x="1179576" y="2489454"/>
            <a:ext cx="6926580" cy="888833"/>
          </a:xfrm>
          <a:prstGeom prst="rect">
            <a:avLst/>
          </a:prstGeom>
          <a:noFill/>
        </p:spPr>
        <p:txBody>
          <a:bodyPr wrap="square" lIns="0" tIns="0" rIns="0" bIns="0" anchor="t">
            <a:spAutoFit/>
          </a:bodyPr>
          <a:lstStyle/>
          <a:p>
            <a:pPr>
              <a:lnSpc>
                <a:spcPct val="105000"/>
              </a:lnSpc>
            </a:pPr>
            <a:r>
              <a:rPr sz="1875" dirty="0">
                <a:solidFill>
                  <a:srgbClr val="9D482A"/>
                </a:solidFill>
                <a:latin typeface="Georgia"/>
              </a:rPr>
              <a:t>“But Naomi said to her two daughters-in-law, ‘Go, return each of you to her mother’s house. May the Lord </a:t>
            </a:r>
            <a:r>
              <a:rPr sz="1875" b="1" dirty="0">
                <a:solidFill>
                  <a:srgbClr val="FF0000"/>
                </a:solidFill>
                <a:latin typeface="Georgia"/>
              </a:rPr>
              <a:t>deal kindly </a:t>
            </a:r>
            <a:r>
              <a:rPr sz="1875" dirty="0">
                <a:solidFill>
                  <a:srgbClr val="9D482A"/>
                </a:solidFill>
                <a:latin typeface="Georgia"/>
              </a:rPr>
              <a:t>with you, as you have </a:t>
            </a:r>
            <a:r>
              <a:rPr sz="1875" b="1" dirty="0">
                <a:solidFill>
                  <a:srgbClr val="FF0000"/>
                </a:solidFill>
                <a:latin typeface="Georgia"/>
              </a:rPr>
              <a:t>dealt</a:t>
            </a:r>
            <a:r>
              <a:rPr sz="1875" dirty="0">
                <a:solidFill>
                  <a:srgbClr val="9D482A"/>
                </a:solidFill>
                <a:latin typeface="Georgia"/>
              </a:rPr>
              <a:t> with the dead and with me.’”</a:t>
            </a:r>
          </a:p>
        </p:txBody>
      </p:sp>
      <p:sp>
        <p:nvSpPr>
          <p:cNvPr id="12" name="Rectangle 11"/>
          <p:cNvSpPr/>
          <p:nvPr/>
        </p:nvSpPr>
        <p:spPr>
          <a:xfrm>
            <a:off x="1179576" y="4876038"/>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38353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“May the Lord deal kindly with you.”</a:t>
            </a:r>
          </a:p>
        </p:txBody>
      </p:sp>
      <p:sp>
        <p:nvSpPr>
          <p:cNvPr id="15" name="TextBox 14"/>
          <p:cNvSpPr txBox="1"/>
          <p:nvPr/>
        </p:nvSpPr>
        <p:spPr>
          <a:xfrm>
            <a:off x="6117336" y="5452111"/>
            <a:ext cx="238658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Ruth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THE SPREAD OF HESED · 02</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3" y="1488186"/>
            <a:ext cx="5314950" cy="335798"/>
          </a:xfrm>
          <a:prstGeom prst="rect">
            <a:avLst/>
          </a:prstGeom>
          <a:noFill/>
        </p:spPr>
        <p:txBody>
          <a:bodyPr wrap="square" lIns="0" tIns="0" rIns="0" bIns="0" anchor="t">
            <a:spAutoFit/>
          </a:bodyPr>
          <a:lstStyle/>
          <a:p>
            <a:pPr>
              <a:lnSpc>
                <a:spcPct val="105000"/>
              </a:lnSpc>
            </a:pPr>
            <a:r>
              <a:rPr sz="2250" b="1" dirty="0">
                <a:solidFill>
                  <a:srgbClr val="2E241C"/>
                </a:solidFill>
                <a:latin typeface="Arial Rounded MT Bold"/>
              </a:rPr>
              <a:t>The Hesed of Ruth the Moabitess</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Ruth 1:16–17 · ESV</a:t>
            </a:r>
          </a:p>
        </p:txBody>
      </p:sp>
      <p:sp>
        <p:nvSpPr>
          <p:cNvPr id="7" name="TextBox 6"/>
          <p:cNvSpPr txBox="1"/>
          <p:nvPr/>
        </p:nvSpPr>
        <p:spPr>
          <a:xfrm>
            <a:off x="603504" y="2057400"/>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16</a:t>
            </a:r>
          </a:p>
        </p:txBody>
      </p:sp>
      <p:sp>
        <p:nvSpPr>
          <p:cNvPr id="8" name="TextBox 7"/>
          <p:cNvSpPr txBox="1"/>
          <p:nvPr/>
        </p:nvSpPr>
        <p:spPr>
          <a:xfrm>
            <a:off x="1179576" y="2009394"/>
            <a:ext cx="6926580" cy="711092"/>
          </a:xfrm>
          <a:prstGeom prst="rect">
            <a:avLst/>
          </a:prstGeom>
          <a:noFill/>
        </p:spPr>
        <p:txBody>
          <a:bodyPr wrap="square" lIns="0" tIns="0" rIns="0" bIns="0" anchor="t">
            <a:spAutoFit/>
          </a:bodyPr>
          <a:lstStyle/>
          <a:p>
            <a:pPr>
              <a:lnSpc>
                <a:spcPct val="105000"/>
              </a:lnSpc>
            </a:pPr>
            <a:r>
              <a:rPr sz="1500">
                <a:solidFill>
                  <a:srgbClr val="2E241C"/>
                </a:solidFill>
                <a:latin typeface="Georgia"/>
              </a:rPr>
              <a:t>“But Ruth said, ‘Do not urge me to leave you or to return from following you. For where you go I will go, and where you lodge I will lodge. Your people shall be my people, and your God my God.’”</a:t>
            </a:r>
          </a:p>
        </p:txBody>
      </p:sp>
      <p:sp>
        <p:nvSpPr>
          <p:cNvPr id="9" name="Rectangle 8"/>
          <p:cNvSpPr/>
          <p:nvPr/>
        </p:nvSpPr>
        <p:spPr>
          <a:xfrm>
            <a:off x="1179576" y="3614165"/>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493776" y="3676357"/>
            <a:ext cx="8023860" cy="1062990"/>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03504" y="3785615"/>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17</a:t>
            </a:r>
          </a:p>
        </p:txBody>
      </p:sp>
      <p:sp>
        <p:nvSpPr>
          <p:cNvPr id="12" name="TextBox 11"/>
          <p:cNvSpPr txBox="1"/>
          <p:nvPr/>
        </p:nvSpPr>
        <p:spPr>
          <a:xfrm>
            <a:off x="1179576" y="3737610"/>
            <a:ext cx="6940296" cy="468718"/>
          </a:xfrm>
          <a:prstGeom prst="rect">
            <a:avLst/>
          </a:prstGeom>
          <a:noFill/>
        </p:spPr>
        <p:txBody>
          <a:bodyPr wrap="square" lIns="0" tIns="0" rIns="0" bIns="0" anchor="t">
            <a:spAutoFit/>
          </a:bodyPr>
          <a:lstStyle/>
          <a:p>
            <a:pPr>
              <a:lnSpc>
                <a:spcPct val="105000"/>
              </a:lnSpc>
            </a:pPr>
            <a:r>
              <a:rPr sz="1500">
                <a:solidFill>
                  <a:srgbClr val="9D482A"/>
                </a:solidFill>
                <a:latin typeface="Georgia"/>
              </a:rPr>
              <a:t>“Where you die I will die, and there will I be buried. May the Lord do so to me and more also if anything but death parts me from you.”</a:t>
            </a:r>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28066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Hesed chooses covenant faithfulness—even unto death.</a:t>
            </a:r>
          </a:p>
        </p:txBody>
      </p:sp>
      <p:sp>
        <p:nvSpPr>
          <p:cNvPr id="15" name="TextBox 14"/>
          <p:cNvSpPr txBox="1"/>
          <p:nvPr/>
        </p:nvSpPr>
        <p:spPr>
          <a:xfrm>
            <a:off x="6048756" y="5452111"/>
            <a:ext cx="245516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Ruth 1:16–17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090422"/>
            <a:ext cx="2880360" cy="121252"/>
          </a:xfrm>
          <a:prstGeom prst="rect">
            <a:avLst/>
          </a:prstGeom>
          <a:noFill/>
        </p:spPr>
        <p:txBody>
          <a:bodyPr wrap="square" lIns="0" tIns="0" rIns="0" bIns="0">
            <a:spAutoFit/>
          </a:bodyPr>
          <a:lstStyle/>
          <a:p>
            <a:pPr algn="l"/>
            <a:r>
              <a:rPr sz="788" b="1">
                <a:solidFill>
                  <a:srgbClr val="9D482A"/>
                </a:solidFill>
                <a:latin typeface="Arial"/>
              </a:rPr>
              <a:t>VISUAL REFERENCE · THE SPREAD OF HESED</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6087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5692140" cy="346249"/>
          </a:xfrm>
          <a:prstGeom prst="rect">
            <a:avLst/>
          </a:prstGeom>
          <a:noFill/>
        </p:spPr>
        <p:txBody>
          <a:bodyPr wrap="square" lIns="0" tIns="0" rIns="0" bIns="0">
            <a:spAutoFit/>
          </a:bodyPr>
          <a:lstStyle/>
          <a:p>
            <a:pPr algn="l"/>
            <a:r>
              <a:rPr sz="2250" b="1">
                <a:solidFill>
                  <a:srgbClr val="2E241C"/>
                </a:solidFill>
                <a:latin typeface="Arial Rounded MT Bold"/>
              </a:rPr>
              <a:t>The Hesed of Ruth the Moabitess</a:t>
            </a:r>
          </a:p>
        </p:txBody>
      </p:sp>
      <p:sp>
        <p:nvSpPr>
          <p:cNvPr id="6" name="TextBox 5"/>
          <p:cNvSpPr txBox="1"/>
          <p:nvPr/>
        </p:nvSpPr>
        <p:spPr>
          <a:xfrm>
            <a:off x="6343650" y="1549908"/>
            <a:ext cx="1495044" cy="126958"/>
          </a:xfrm>
          <a:prstGeom prst="rect">
            <a:avLst/>
          </a:prstGeom>
          <a:noFill/>
        </p:spPr>
        <p:txBody>
          <a:bodyPr wrap="square" lIns="0" tIns="0" rIns="0" bIns="0">
            <a:spAutoFit/>
          </a:bodyPr>
          <a:lstStyle/>
          <a:p>
            <a:pPr algn="r"/>
            <a:r>
              <a:rPr sz="825" b="1">
                <a:solidFill>
                  <a:srgbClr val="695746"/>
                </a:solidFill>
                <a:latin typeface="Arial"/>
              </a:rPr>
              <a:t>Ruth 1:17</a:t>
            </a:r>
          </a:p>
        </p:txBody>
      </p:sp>
      <p:sp>
        <p:nvSpPr>
          <p:cNvPr id="7" name="Rectangle 6"/>
          <p:cNvSpPr/>
          <p:nvPr/>
        </p:nvSpPr>
        <p:spPr>
          <a:xfrm>
            <a:off x="499755" y="1968247"/>
            <a:ext cx="5338338" cy="3282923"/>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pic>
        <p:nvPicPr>
          <p:cNvPr id="16" name="Picture 15" descr="image-63857034177a8ed875d0ad6c1ebea2c6.jpg"/>
          <p:cNvPicPr>
            <a:picLocks noChangeAspect="1"/>
          </p:cNvPicPr>
          <p:nvPr/>
        </p:nvPicPr>
        <p:blipFill>
          <a:blip r:embed="rId2"/>
          <a:stretch>
            <a:fillRect/>
          </a:stretch>
        </p:blipFill>
        <p:spPr>
          <a:xfrm>
            <a:off x="578193" y="2029529"/>
            <a:ext cx="5125542" cy="3160357"/>
          </a:xfrm>
          <a:prstGeom prst="rect">
            <a:avLst/>
          </a:prstGeom>
        </p:spPr>
      </p:pic>
      <p:sp>
        <p:nvSpPr>
          <p:cNvPr id="9" name="TextBox 8"/>
          <p:cNvSpPr txBox="1"/>
          <p:nvPr/>
        </p:nvSpPr>
        <p:spPr>
          <a:xfrm>
            <a:off x="5980176" y="2263139"/>
            <a:ext cx="1783080" cy="126958"/>
          </a:xfrm>
          <a:prstGeom prst="rect">
            <a:avLst/>
          </a:prstGeom>
          <a:noFill/>
        </p:spPr>
        <p:txBody>
          <a:bodyPr wrap="square" lIns="0" tIns="0" rIns="0" bIns="0">
            <a:spAutoFit/>
          </a:bodyPr>
          <a:lstStyle/>
          <a:p>
            <a:pPr algn="l"/>
            <a:r>
              <a:rPr sz="825" b="1">
                <a:solidFill>
                  <a:srgbClr val="9D482A"/>
                </a:solidFill>
                <a:latin typeface="Arial"/>
              </a:rPr>
              <a:t>RUTH’S COVENANT WORD</a:t>
            </a:r>
          </a:p>
        </p:txBody>
      </p:sp>
      <p:sp>
        <p:nvSpPr>
          <p:cNvPr id="10" name="TextBox 9"/>
          <p:cNvSpPr txBox="1"/>
          <p:nvPr/>
        </p:nvSpPr>
        <p:spPr>
          <a:xfrm>
            <a:off x="5980176" y="2619756"/>
            <a:ext cx="1865376" cy="1154162"/>
          </a:xfrm>
          <a:prstGeom prst="rect">
            <a:avLst/>
          </a:prstGeom>
          <a:noFill/>
        </p:spPr>
        <p:txBody>
          <a:bodyPr wrap="square" lIns="0" tIns="0" rIns="0" bIns="0">
            <a:spAutoFit/>
          </a:bodyPr>
          <a:lstStyle/>
          <a:p>
            <a:pPr algn="l"/>
            <a:r>
              <a:rPr sz="1875">
                <a:solidFill>
                  <a:srgbClr val="2E241C"/>
                </a:solidFill>
                <a:latin typeface="Georgia"/>
              </a:rPr>
              <a:t>“Where you die
I will die,
and there will
I be buried.”</a:t>
            </a:r>
          </a:p>
        </p:txBody>
      </p:sp>
      <p:sp>
        <p:nvSpPr>
          <p:cNvPr id="11" name="Rectangle 10"/>
          <p:cNvSpPr/>
          <p:nvPr/>
        </p:nvSpPr>
        <p:spPr>
          <a:xfrm>
            <a:off x="5980176" y="4389120"/>
            <a:ext cx="1865376" cy="17145"/>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5980176" y="4533138"/>
            <a:ext cx="1865376" cy="300082"/>
          </a:xfrm>
          <a:prstGeom prst="rect">
            <a:avLst/>
          </a:prstGeom>
          <a:noFill/>
        </p:spPr>
        <p:txBody>
          <a:bodyPr wrap="square" lIns="0" tIns="0" rIns="0" bIns="0">
            <a:spAutoFit/>
          </a:bodyPr>
          <a:lstStyle/>
          <a:p>
            <a:pPr algn="l"/>
            <a:r>
              <a:rPr sz="975" i="1">
                <a:solidFill>
                  <a:srgbClr val="695746"/>
                </a:solidFill>
                <a:latin typeface="Georgia"/>
              </a:rPr>
              <a:t>Hesed remains present
even at the grave.</a:t>
            </a:r>
          </a:p>
        </p:txBody>
      </p:sp>
      <p:sp>
        <p:nvSpPr>
          <p:cNvPr id="13" name="Rectangle 12"/>
          <p:cNvSpPr/>
          <p:nvPr/>
        </p:nvSpPr>
        <p:spPr>
          <a:xfrm>
            <a:off x="534924" y="5349240"/>
            <a:ext cx="7303770"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38394"/>
            <a:ext cx="5212080" cy="126958"/>
          </a:xfrm>
          <a:prstGeom prst="rect">
            <a:avLst/>
          </a:prstGeom>
          <a:noFill/>
        </p:spPr>
        <p:txBody>
          <a:bodyPr wrap="square" lIns="0" tIns="0" rIns="0" bIns="0">
            <a:spAutoFit/>
          </a:bodyPr>
          <a:lstStyle/>
          <a:p>
            <a:pPr algn="l"/>
            <a:r>
              <a:rPr sz="825" i="1">
                <a:solidFill>
                  <a:srgbClr val="695746"/>
                </a:solidFill>
                <a:latin typeface="Georgia"/>
              </a:rPr>
              <a:t>Visual reference: Israelite tomb and communal bone repository</a:t>
            </a:r>
          </a:p>
        </p:txBody>
      </p:sp>
      <p:sp>
        <p:nvSpPr>
          <p:cNvPr id="15" name="TextBox 14"/>
          <p:cNvSpPr txBox="1"/>
          <p:nvPr/>
        </p:nvSpPr>
        <p:spPr>
          <a:xfrm>
            <a:off x="6206490" y="5438394"/>
            <a:ext cx="1632204" cy="109710"/>
          </a:xfrm>
          <a:prstGeom prst="rect">
            <a:avLst/>
          </a:prstGeom>
          <a:noFill/>
        </p:spPr>
        <p:txBody>
          <a:bodyPr wrap="square" lIns="0" tIns="0" rIns="0" bIns="0">
            <a:spAutoFit/>
          </a:bodyPr>
          <a:lstStyle/>
          <a:p>
            <a:pPr algn="r"/>
            <a:r>
              <a:rPr sz="713" b="1">
                <a:solidFill>
                  <a:srgbClr val="9D482A"/>
                </a:solidFill>
                <a:latin typeface="Arial"/>
              </a:rPr>
              <a:t>USER-PROVIDED IMAGE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THE SPREAD OF HESED · 03</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5692140" cy="302262"/>
          </a:xfrm>
          <a:prstGeom prst="rect">
            <a:avLst/>
          </a:prstGeom>
          <a:noFill/>
        </p:spPr>
        <p:txBody>
          <a:bodyPr wrap="square" lIns="0" tIns="0" rIns="0" bIns="0" anchor="t">
            <a:spAutoFit/>
          </a:bodyPr>
          <a:lstStyle/>
          <a:p>
            <a:pPr>
              <a:lnSpc>
                <a:spcPct val="105000"/>
              </a:lnSpc>
            </a:pPr>
            <a:r>
              <a:rPr sz="2025" b="1" dirty="0">
                <a:solidFill>
                  <a:srgbClr val="2E241C"/>
                </a:solidFill>
                <a:latin typeface="Arial Rounded MT Bold"/>
              </a:rPr>
              <a:t>The Hesed of Boaz, the Kinsman Redeemer</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Ruth 2:20 · ESV</a:t>
            </a:r>
          </a:p>
        </p:txBody>
      </p:sp>
      <p:sp>
        <p:nvSpPr>
          <p:cNvPr id="7" name="Rectangle 6"/>
          <p:cNvSpPr/>
          <p:nvPr/>
        </p:nvSpPr>
        <p:spPr>
          <a:xfrm>
            <a:off x="493776" y="2009394"/>
            <a:ext cx="8023860" cy="2304288"/>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8" name="TextBox 7"/>
          <p:cNvSpPr txBox="1"/>
          <p:nvPr/>
        </p:nvSpPr>
        <p:spPr>
          <a:xfrm>
            <a:off x="603504" y="2462022"/>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20</a:t>
            </a:r>
          </a:p>
        </p:txBody>
      </p:sp>
      <p:sp>
        <p:nvSpPr>
          <p:cNvPr id="9" name="TextBox 8"/>
          <p:cNvSpPr txBox="1"/>
          <p:nvPr/>
        </p:nvSpPr>
        <p:spPr>
          <a:xfrm>
            <a:off x="1179576" y="2386584"/>
            <a:ext cx="6926580" cy="782202"/>
          </a:xfrm>
          <a:prstGeom prst="rect">
            <a:avLst/>
          </a:prstGeom>
          <a:noFill/>
        </p:spPr>
        <p:txBody>
          <a:bodyPr wrap="square" lIns="0" tIns="0" rIns="0" bIns="0" anchor="t">
            <a:spAutoFit/>
          </a:bodyPr>
          <a:lstStyle/>
          <a:p>
            <a:pPr>
              <a:lnSpc>
                <a:spcPct val="105000"/>
              </a:lnSpc>
            </a:pPr>
            <a:r>
              <a:rPr sz="1650" dirty="0">
                <a:solidFill>
                  <a:srgbClr val="9D482A"/>
                </a:solidFill>
                <a:latin typeface="Georgia"/>
              </a:rPr>
              <a:t>“And Naomi said to her daughter-in-law, ‘May he be blessed by the Lord, whose </a:t>
            </a:r>
            <a:r>
              <a:rPr sz="1650" b="1" dirty="0">
                <a:solidFill>
                  <a:srgbClr val="FF0000"/>
                </a:solidFill>
                <a:latin typeface="Georgia"/>
              </a:rPr>
              <a:t>kindness </a:t>
            </a:r>
            <a:r>
              <a:rPr sz="1650" dirty="0">
                <a:solidFill>
                  <a:srgbClr val="9D482A"/>
                </a:solidFill>
                <a:latin typeface="Georgia"/>
              </a:rPr>
              <a:t>has not forsaken the living or the dead!’ Naomi also said to her, ‘The man is a close relative of ours, one of our redeemers.’”</a:t>
            </a:r>
          </a:p>
        </p:txBody>
      </p:sp>
      <p:sp>
        <p:nvSpPr>
          <p:cNvPr id="12" name="Rectangle 11"/>
          <p:cNvSpPr/>
          <p:nvPr/>
        </p:nvSpPr>
        <p:spPr>
          <a:xfrm>
            <a:off x="1179576" y="4876038"/>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38353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“His kindness has not forsaken the living or the dead.”</a:t>
            </a:r>
          </a:p>
        </p:txBody>
      </p:sp>
      <p:sp>
        <p:nvSpPr>
          <p:cNvPr id="15" name="TextBox 14"/>
          <p:cNvSpPr txBox="1"/>
          <p:nvPr/>
        </p:nvSpPr>
        <p:spPr>
          <a:xfrm>
            <a:off x="6117336" y="5452111"/>
            <a:ext cx="238658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Ruth 2:20</a:t>
            </a:r>
          </a:p>
        </p:txBody>
      </p:sp>
      <p:sp>
        <p:nvSpPr>
          <p:cNvPr id="10" name="TextBox 9">
            <a:extLst>
              <a:ext uri="{FF2B5EF4-FFF2-40B4-BE49-F238E27FC236}">
                <a16:creationId xmlns:a16="http://schemas.microsoft.com/office/drawing/2014/main" id="{302DE777-CC8C-BAAF-AEDD-AD49FD2781EC}"/>
              </a:ext>
            </a:extLst>
          </p:cNvPr>
          <p:cNvSpPr txBox="1"/>
          <p:nvPr/>
        </p:nvSpPr>
        <p:spPr>
          <a:xfrm>
            <a:off x="2818471" y="3759355"/>
            <a:ext cx="4374066" cy="300082"/>
          </a:xfrm>
          <a:prstGeom prst="rect">
            <a:avLst/>
          </a:prstGeom>
          <a:noFill/>
        </p:spPr>
        <p:txBody>
          <a:bodyPr wrap="square" rtlCol="0">
            <a:spAutoFit/>
          </a:bodyPr>
          <a:lstStyle/>
          <a:p>
            <a:r>
              <a:rPr lang="en-US" sz="1350" dirty="0"/>
              <a:t>Cf.</a:t>
            </a:r>
            <a:r>
              <a:rPr lang="ko-KR" altLang="en-US" sz="1350" dirty="0"/>
              <a:t> </a:t>
            </a:r>
            <a:r>
              <a:rPr lang="en-US" altLang="ko-KR" sz="1350" dirty="0"/>
              <a:t>Ruth</a:t>
            </a:r>
            <a:r>
              <a:rPr lang="ko-KR" altLang="en-US" sz="1350" dirty="0"/>
              <a:t> </a:t>
            </a:r>
            <a:r>
              <a:rPr lang="en-US" altLang="ko-KR" sz="1350" dirty="0"/>
              <a:t>4:9-10.</a:t>
            </a:r>
            <a:r>
              <a:rPr lang="ko-KR" altLang="en-US" sz="1350" dirty="0"/>
              <a:t>  </a:t>
            </a:r>
            <a:r>
              <a:rPr lang="en-US" altLang="ko-KR" sz="1350" dirty="0"/>
              <a:t>Ginzberg. </a:t>
            </a:r>
            <a:r>
              <a:rPr lang="en-US" altLang="ko-KR" sz="1350" i="1" dirty="0"/>
              <a:t>Legends</a:t>
            </a:r>
            <a:r>
              <a:rPr lang="ko-KR" altLang="en-US" sz="1350" i="1" dirty="0"/>
              <a:t> </a:t>
            </a:r>
            <a:r>
              <a:rPr lang="en-US" altLang="ko-KR" sz="1350" i="1" dirty="0"/>
              <a:t>of</a:t>
            </a:r>
            <a:r>
              <a:rPr lang="ko-KR" altLang="en-US" sz="1350" i="1" dirty="0"/>
              <a:t> </a:t>
            </a:r>
            <a:r>
              <a:rPr lang="en-US" altLang="ko-KR" sz="1350" i="1" dirty="0"/>
              <a:t>Bible  p.518-9</a:t>
            </a:r>
            <a:endParaRPr lang="en-US" sz="1350"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THE SPREAD OF HESED · 04</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3" y="1488186"/>
            <a:ext cx="5863590" cy="279820"/>
          </a:xfrm>
          <a:prstGeom prst="rect">
            <a:avLst/>
          </a:prstGeom>
          <a:noFill/>
        </p:spPr>
        <p:txBody>
          <a:bodyPr wrap="square" lIns="0" tIns="0" rIns="0" bIns="0" anchor="t">
            <a:spAutoFit/>
          </a:bodyPr>
          <a:lstStyle/>
          <a:p>
            <a:pPr>
              <a:lnSpc>
                <a:spcPct val="105000"/>
              </a:lnSpc>
            </a:pPr>
            <a:r>
              <a:rPr sz="1875" b="1">
                <a:solidFill>
                  <a:srgbClr val="2E241C"/>
                </a:solidFill>
                <a:latin typeface="Arial Rounded MT Bold"/>
              </a:rPr>
              <a:t>The Hesed of everyone in the Israeli community</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Ruth 4:11–12 · ESV</a:t>
            </a:r>
          </a:p>
        </p:txBody>
      </p:sp>
      <p:sp>
        <p:nvSpPr>
          <p:cNvPr id="7" name="TextBox 6"/>
          <p:cNvSpPr txBox="1"/>
          <p:nvPr/>
        </p:nvSpPr>
        <p:spPr>
          <a:xfrm>
            <a:off x="603504" y="2064258"/>
            <a:ext cx="493776" cy="347018"/>
          </a:xfrm>
          <a:prstGeom prst="rect">
            <a:avLst/>
          </a:prstGeom>
          <a:noFill/>
        </p:spPr>
        <p:txBody>
          <a:bodyPr wrap="square" lIns="0" tIns="0" rIns="0" bIns="0" anchor="t">
            <a:spAutoFit/>
          </a:bodyPr>
          <a:lstStyle/>
          <a:p>
            <a:pPr>
              <a:lnSpc>
                <a:spcPct val="105000"/>
              </a:lnSpc>
            </a:pPr>
            <a:r>
              <a:rPr sz="2325" b="1">
                <a:solidFill>
                  <a:srgbClr val="C27D2D"/>
                </a:solidFill>
                <a:latin typeface="Arial Rounded MT Bold"/>
              </a:rPr>
              <a:t>11</a:t>
            </a:r>
          </a:p>
        </p:txBody>
      </p:sp>
      <p:sp>
        <p:nvSpPr>
          <p:cNvPr id="8" name="TextBox 7"/>
          <p:cNvSpPr txBox="1"/>
          <p:nvPr/>
        </p:nvSpPr>
        <p:spPr>
          <a:xfrm>
            <a:off x="1179576" y="1975104"/>
            <a:ext cx="6926580" cy="905825"/>
          </a:xfrm>
          <a:prstGeom prst="rect">
            <a:avLst/>
          </a:prstGeom>
          <a:noFill/>
        </p:spPr>
        <p:txBody>
          <a:bodyPr wrap="square" lIns="0" tIns="0" rIns="0" bIns="0" anchor="t">
            <a:spAutoFit/>
          </a:bodyPr>
          <a:lstStyle/>
          <a:p>
            <a:pPr>
              <a:lnSpc>
                <a:spcPct val="105000"/>
              </a:lnSpc>
            </a:pPr>
            <a:r>
              <a:rPr sz="1425">
                <a:solidFill>
                  <a:srgbClr val="2E241C"/>
                </a:solidFill>
                <a:latin typeface="Georgia"/>
              </a:rPr>
              <a:t>“Then all the people who were at the gate and the elders said, ‘We are witnesses. May the Lord make the woman, who is coming into your house, like Rachel and Leah, who together built up the house of Israel. May you act worthily in Ephrathah and be renowned in Bethlehem,’”</a:t>
            </a:r>
          </a:p>
        </p:txBody>
      </p:sp>
      <p:sp>
        <p:nvSpPr>
          <p:cNvPr id="9" name="Rectangle 8"/>
          <p:cNvSpPr/>
          <p:nvPr/>
        </p:nvSpPr>
        <p:spPr>
          <a:xfrm>
            <a:off x="1179576" y="3614165"/>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p:cNvSpPr/>
          <p:nvPr/>
        </p:nvSpPr>
        <p:spPr>
          <a:xfrm>
            <a:off x="493776" y="3699803"/>
            <a:ext cx="8023860" cy="1062990"/>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1" name="TextBox 10"/>
          <p:cNvSpPr txBox="1"/>
          <p:nvPr/>
        </p:nvSpPr>
        <p:spPr>
          <a:xfrm>
            <a:off x="603504" y="3785615"/>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12</a:t>
            </a:r>
          </a:p>
        </p:txBody>
      </p:sp>
      <p:sp>
        <p:nvSpPr>
          <p:cNvPr id="12" name="TextBox 11"/>
          <p:cNvSpPr txBox="1"/>
          <p:nvPr/>
        </p:nvSpPr>
        <p:spPr>
          <a:xfrm>
            <a:off x="1179576" y="3737610"/>
            <a:ext cx="6940296" cy="468718"/>
          </a:xfrm>
          <a:prstGeom prst="rect">
            <a:avLst/>
          </a:prstGeom>
          <a:noFill/>
        </p:spPr>
        <p:txBody>
          <a:bodyPr wrap="square" lIns="0" tIns="0" rIns="0" bIns="0" anchor="t">
            <a:spAutoFit/>
          </a:bodyPr>
          <a:lstStyle/>
          <a:p>
            <a:pPr>
              <a:lnSpc>
                <a:spcPct val="105000"/>
              </a:lnSpc>
            </a:pPr>
            <a:r>
              <a:rPr sz="1500">
                <a:solidFill>
                  <a:srgbClr val="9D482A"/>
                </a:solidFill>
                <a:latin typeface="Georgia"/>
              </a:rPr>
              <a:t>“and may your house be like the house of Perez, whom Tamar bore to Judah, because of the offspring that the Lord will give you by this young woman.”</a:t>
            </a:r>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28066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The community’s hesed bears witness—and speaks blessing.</a:t>
            </a:r>
          </a:p>
        </p:txBody>
      </p:sp>
      <p:sp>
        <p:nvSpPr>
          <p:cNvPr id="15" name="TextBox 14"/>
          <p:cNvSpPr txBox="1"/>
          <p:nvPr/>
        </p:nvSpPr>
        <p:spPr>
          <a:xfrm>
            <a:off x="6048756" y="5452111"/>
            <a:ext cx="245516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Ruth 4:11–12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117855"/>
            <a:ext cx="2468880" cy="118559"/>
          </a:xfrm>
          <a:prstGeom prst="rect">
            <a:avLst/>
          </a:prstGeom>
          <a:noFill/>
        </p:spPr>
        <p:txBody>
          <a:bodyPr wrap="square" lIns="0" tIns="0" rIns="0" bIns="0" anchor="t">
            <a:spAutoFit/>
          </a:bodyPr>
          <a:lstStyle/>
          <a:p>
            <a:pPr>
              <a:lnSpc>
                <a:spcPct val="105000"/>
              </a:lnSpc>
            </a:pPr>
            <a:r>
              <a:rPr sz="788" b="1">
                <a:solidFill>
                  <a:srgbClr val="9D482A"/>
                </a:solidFill>
                <a:latin typeface="Arial"/>
              </a:rPr>
              <a:t>THE SPREAD OF HESED · 05</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47154"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8186"/>
            <a:ext cx="5246370" cy="335798"/>
          </a:xfrm>
          <a:prstGeom prst="rect">
            <a:avLst/>
          </a:prstGeom>
          <a:noFill/>
        </p:spPr>
        <p:txBody>
          <a:bodyPr wrap="square" lIns="0" tIns="0" rIns="0" bIns="0" anchor="t">
            <a:spAutoFit/>
          </a:bodyPr>
          <a:lstStyle/>
          <a:p>
            <a:pPr>
              <a:lnSpc>
                <a:spcPct val="105000"/>
              </a:lnSpc>
            </a:pPr>
            <a:r>
              <a:rPr sz="2250" b="1" dirty="0">
                <a:solidFill>
                  <a:srgbClr val="2E241C"/>
                </a:solidFill>
                <a:latin typeface="Arial Rounded MT Bold"/>
              </a:rPr>
              <a:t>The Birth of Obed</a:t>
            </a:r>
          </a:p>
        </p:txBody>
      </p:sp>
      <p:sp>
        <p:nvSpPr>
          <p:cNvPr id="6" name="TextBox 5"/>
          <p:cNvSpPr txBox="1"/>
          <p:nvPr/>
        </p:nvSpPr>
        <p:spPr>
          <a:xfrm>
            <a:off x="6035040" y="1556766"/>
            <a:ext cx="2468880" cy="124137"/>
          </a:xfrm>
          <a:prstGeom prst="rect">
            <a:avLst/>
          </a:prstGeom>
          <a:noFill/>
        </p:spPr>
        <p:txBody>
          <a:bodyPr wrap="square" lIns="0" tIns="0" rIns="0" bIns="0" anchor="t">
            <a:spAutoFit/>
          </a:bodyPr>
          <a:lstStyle/>
          <a:p>
            <a:pPr algn="r">
              <a:lnSpc>
                <a:spcPct val="105000"/>
              </a:lnSpc>
            </a:pPr>
            <a:r>
              <a:rPr sz="825">
                <a:solidFill>
                  <a:srgbClr val="695746"/>
                </a:solidFill>
                <a:latin typeface="Arial"/>
              </a:rPr>
              <a:t>Ruth 4:17 · ESV</a:t>
            </a:r>
          </a:p>
        </p:txBody>
      </p:sp>
      <p:sp>
        <p:nvSpPr>
          <p:cNvPr id="7" name="Rectangle 6"/>
          <p:cNvSpPr/>
          <p:nvPr/>
        </p:nvSpPr>
        <p:spPr>
          <a:xfrm>
            <a:off x="493776" y="2009394"/>
            <a:ext cx="8023860" cy="2304288"/>
          </a:xfrm>
          <a:prstGeom prst="rect">
            <a:avLst/>
          </a:prstGeom>
          <a:solidFill>
            <a:srgbClr val="F1D6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8" name="TextBox 7"/>
          <p:cNvSpPr txBox="1"/>
          <p:nvPr/>
        </p:nvSpPr>
        <p:spPr>
          <a:xfrm>
            <a:off x="603504" y="2462022"/>
            <a:ext cx="493776" cy="347018"/>
          </a:xfrm>
          <a:prstGeom prst="rect">
            <a:avLst/>
          </a:prstGeom>
          <a:noFill/>
        </p:spPr>
        <p:txBody>
          <a:bodyPr wrap="square" lIns="0" tIns="0" rIns="0" bIns="0" anchor="t">
            <a:spAutoFit/>
          </a:bodyPr>
          <a:lstStyle/>
          <a:p>
            <a:pPr>
              <a:lnSpc>
                <a:spcPct val="105000"/>
              </a:lnSpc>
            </a:pPr>
            <a:r>
              <a:rPr sz="2325" b="1">
                <a:solidFill>
                  <a:srgbClr val="9D482A"/>
                </a:solidFill>
                <a:latin typeface="Arial Rounded MT Bold"/>
              </a:rPr>
              <a:t>17</a:t>
            </a:r>
          </a:p>
        </p:txBody>
      </p:sp>
      <p:sp>
        <p:nvSpPr>
          <p:cNvPr id="9" name="TextBox 8"/>
          <p:cNvSpPr txBox="1"/>
          <p:nvPr/>
        </p:nvSpPr>
        <p:spPr>
          <a:xfrm>
            <a:off x="1179576" y="2386584"/>
            <a:ext cx="6926580" cy="853247"/>
          </a:xfrm>
          <a:prstGeom prst="rect">
            <a:avLst/>
          </a:prstGeom>
          <a:noFill/>
        </p:spPr>
        <p:txBody>
          <a:bodyPr wrap="square" lIns="0" tIns="0" rIns="0" bIns="0" anchor="t">
            <a:spAutoFit/>
          </a:bodyPr>
          <a:lstStyle/>
          <a:p>
            <a:pPr>
              <a:lnSpc>
                <a:spcPct val="105000"/>
              </a:lnSpc>
            </a:pPr>
            <a:r>
              <a:rPr dirty="0">
                <a:solidFill>
                  <a:srgbClr val="9D482A"/>
                </a:solidFill>
                <a:latin typeface="Georgia"/>
              </a:rPr>
              <a:t>“And the women of the neighborhood gave him a name, saying, ‘A son has been born to Naomi.’ They named him Obed. He was the father of Jesse, the father of </a:t>
            </a:r>
            <a:r>
              <a:rPr b="1" dirty="0">
                <a:solidFill>
                  <a:srgbClr val="FF0000"/>
                </a:solidFill>
                <a:latin typeface="Georgia"/>
              </a:rPr>
              <a:t>David.”</a:t>
            </a:r>
          </a:p>
        </p:txBody>
      </p:sp>
      <p:sp>
        <p:nvSpPr>
          <p:cNvPr id="12" name="Rectangle 11"/>
          <p:cNvSpPr/>
          <p:nvPr/>
        </p:nvSpPr>
        <p:spPr>
          <a:xfrm>
            <a:off x="1179576" y="4876038"/>
            <a:ext cx="6844284" cy="10973"/>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3" name="Rectangle 12"/>
          <p:cNvSpPr/>
          <p:nvPr/>
        </p:nvSpPr>
        <p:spPr>
          <a:xfrm>
            <a:off x="534924" y="5328666"/>
            <a:ext cx="7968996"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4" name="TextBox 13"/>
          <p:cNvSpPr txBox="1"/>
          <p:nvPr/>
        </p:nvSpPr>
        <p:spPr>
          <a:xfrm>
            <a:off x="534924" y="5452110"/>
            <a:ext cx="5383530" cy="147156"/>
          </a:xfrm>
          <a:prstGeom prst="rect">
            <a:avLst/>
          </a:prstGeom>
          <a:noFill/>
        </p:spPr>
        <p:txBody>
          <a:bodyPr wrap="square" lIns="0" tIns="0" rIns="0" bIns="0" anchor="t">
            <a:spAutoFit/>
          </a:bodyPr>
          <a:lstStyle/>
          <a:p>
            <a:pPr>
              <a:lnSpc>
                <a:spcPct val="105000"/>
              </a:lnSpc>
            </a:pPr>
            <a:r>
              <a:rPr sz="975" i="1">
                <a:solidFill>
                  <a:srgbClr val="2E241C"/>
                </a:solidFill>
                <a:latin typeface="Georgia"/>
              </a:rPr>
              <a:t>A son is born—and the line leads to David.</a:t>
            </a:r>
          </a:p>
        </p:txBody>
      </p:sp>
      <p:sp>
        <p:nvSpPr>
          <p:cNvPr id="15" name="TextBox 14"/>
          <p:cNvSpPr txBox="1"/>
          <p:nvPr/>
        </p:nvSpPr>
        <p:spPr>
          <a:xfrm>
            <a:off x="6117336" y="5452111"/>
            <a:ext cx="2386584" cy="118559"/>
          </a:xfrm>
          <a:prstGeom prst="rect">
            <a:avLst/>
          </a:prstGeom>
          <a:noFill/>
        </p:spPr>
        <p:txBody>
          <a:bodyPr wrap="square" lIns="0" tIns="0" rIns="0" bIns="0" anchor="t">
            <a:spAutoFit/>
          </a:bodyPr>
          <a:lstStyle/>
          <a:p>
            <a:pPr algn="r">
              <a:lnSpc>
                <a:spcPct val="105000"/>
              </a:lnSpc>
            </a:pPr>
            <a:r>
              <a:rPr sz="788" b="1">
                <a:solidFill>
                  <a:srgbClr val="9D482A"/>
                </a:solidFill>
                <a:latin typeface="Arial"/>
              </a:rPr>
              <a:t>Ruth 4:17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393DD-755E-B7E0-02B8-990735228470}"/>
            </a:ext>
          </a:extLst>
        </p:cNvPr>
        <p:cNvGrpSpPr/>
        <p:nvPr/>
      </p:nvGrpSpPr>
      <p:grpSpPr>
        <a:xfrm>
          <a:off x="0" y="0"/>
          <a:ext cx="0" cy="0"/>
          <a:chOff x="0" y="0"/>
          <a:chExt cx="0" cy="0"/>
        </a:xfrm>
      </p:grpSpPr>
      <p:pic>
        <p:nvPicPr>
          <p:cNvPr id="5" name="그림 4">
            <a:extLst>
              <a:ext uri="{FF2B5EF4-FFF2-40B4-BE49-F238E27FC236}">
                <a16:creationId xmlns:a16="http://schemas.microsoft.com/office/drawing/2014/main" id="{1390B80B-8519-D409-A78D-EA4B5C3782E6}"/>
              </a:ext>
            </a:extLst>
          </p:cNvPr>
          <p:cNvPicPr>
            <a:picLocks noChangeAspect="1"/>
          </p:cNvPicPr>
          <p:nvPr/>
        </p:nvPicPr>
        <p:blipFill>
          <a:blip r:embed="rId2">
            <a:extLst>
              <a:ext uri="{28A0092B-C50C-407E-A947-70E740481C1C}">
                <a14:useLocalDpi xmlns:a14="http://schemas.microsoft.com/office/drawing/2010/main" val="0"/>
              </a:ext>
            </a:extLst>
          </a:blip>
          <a:srcRect t="15462" b="269"/>
          <a:stretch>
            <a:fillRect/>
          </a:stretch>
        </p:blipFill>
        <p:spPr>
          <a:xfrm>
            <a:off x="9152" y="857257"/>
            <a:ext cx="9143985" cy="5143493"/>
          </a:xfrm>
          <a:prstGeom prst="rect">
            <a:avLst/>
          </a:prstGeom>
        </p:spPr>
      </p:pic>
      <p:sp>
        <p:nvSpPr>
          <p:cNvPr id="2" name="제목 1">
            <a:extLst>
              <a:ext uri="{FF2B5EF4-FFF2-40B4-BE49-F238E27FC236}">
                <a16:creationId xmlns:a16="http://schemas.microsoft.com/office/drawing/2014/main" id="{2C79D26D-22F8-2F80-0092-885D21760C36}"/>
              </a:ext>
            </a:extLst>
          </p:cNvPr>
          <p:cNvSpPr>
            <a:spLocks noGrp="1"/>
          </p:cNvSpPr>
          <p:nvPr>
            <p:ph type="ctrTitle"/>
          </p:nvPr>
        </p:nvSpPr>
        <p:spPr>
          <a:xfrm>
            <a:off x="809244" y="2311146"/>
            <a:ext cx="7543800" cy="973836"/>
          </a:xfrm>
          <a:ln>
            <a:noFill/>
          </a:ln>
        </p:spPr>
        <p:txBody>
          <a:bodyPr vert="horz" wrap="square" lIns="0" tIns="0" rIns="0" bIns="0" rtlCol="0" anchor="ctr">
            <a:noAutofit/>
          </a:bodyPr>
          <a:lstStyle/>
          <a:p>
            <a:pPr algn="ctr"/>
            <a:r>
              <a:rPr lang="en-US" sz="2625" b="1" dirty="0">
                <a:solidFill>
                  <a:srgbClr val="2E241C"/>
                </a:solidFill>
                <a:latin typeface="Arial Rounded MT Bold" panose="020F0704030504030204" pitchFamily="34" charset="0"/>
              </a:rPr>
              <a:t>The Battle God Focuses on
in the Age of the Judges</a:t>
            </a:r>
          </a:p>
        </p:txBody>
      </p:sp>
      <p:sp>
        <p:nvSpPr>
          <p:cNvPr id="3" name="부제목 2">
            <a:extLst>
              <a:ext uri="{FF2B5EF4-FFF2-40B4-BE49-F238E27FC236}">
                <a16:creationId xmlns:a16="http://schemas.microsoft.com/office/drawing/2014/main" id="{0B8A1054-7D7A-0CC6-2021-42ADCECCB144}"/>
              </a:ext>
            </a:extLst>
          </p:cNvPr>
          <p:cNvSpPr>
            <a:spLocks noGrp="1"/>
          </p:cNvSpPr>
          <p:nvPr>
            <p:ph type="subTitle" idx="1"/>
          </p:nvPr>
        </p:nvSpPr>
        <p:spPr>
          <a:xfrm>
            <a:off x="1087397" y="4373825"/>
            <a:ext cx="6987494" cy="1323594"/>
          </a:xfrm>
        </p:spPr>
        <p:txBody>
          <a:bodyPr vert="horz" wrap="square" lIns="0" tIns="0" rIns="0" bIns="0" rtlCol="0" anchor="ctr">
            <a:noAutofit/>
          </a:bodyPr>
          <a:lstStyle/>
          <a:p>
            <a:pPr algn="ctr"/>
            <a:r>
              <a:rPr lang="en-US" sz="3750" b="1" dirty="0">
                <a:solidFill>
                  <a:srgbClr val="F7EDDE"/>
                </a:solidFill>
                <a:latin typeface="Arial Rounded MT Bold"/>
              </a:rPr>
              <a:t>A Battle to LIVE OUT HESED</a:t>
            </a:r>
          </a:p>
        </p:txBody>
      </p:sp>
      <p:sp>
        <p:nvSpPr>
          <p:cNvPr id="24" name="TextBox 23"/>
          <p:cNvSpPr txBox="1"/>
          <p:nvPr/>
        </p:nvSpPr>
        <p:spPr>
          <a:xfrm>
            <a:off x="3305556" y="2002537"/>
            <a:ext cx="2537460" cy="138499"/>
          </a:xfrm>
          <a:prstGeom prst="rect">
            <a:avLst/>
          </a:prstGeom>
          <a:noFill/>
        </p:spPr>
        <p:txBody>
          <a:bodyPr wrap="square" lIns="0" tIns="0" rIns="0" bIns="0">
            <a:spAutoFit/>
          </a:bodyPr>
          <a:lstStyle/>
          <a:p>
            <a:pPr algn="ctr"/>
            <a:r>
              <a:rPr sz="900" b="1">
                <a:solidFill>
                  <a:srgbClr val="9D482A"/>
                </a:solidFill>
                <a:latin typeface="Arial"/>
              </a:rPr>
              <a:t>CONCLUSION · THE BOOK OF RUTH</a:t>
            </a:r>
          </a:p>
        </p:txBody>
      </p:sp>
    </p:spTree>
    <p:extLst>
      <p:ext uri="{BB962C8B-B14F-4D97-AF65-F5344CB8AC3E}">
        <p14:creationId xmlns:p14="http://schemas.microsoft.com/office/powerpoint/2010/main" val="215007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24" y="1090422"/>
            <a:ext cx="2743200" cy="121252"/>
          </a:xfrm>
          <a:prstGeom prst="rect">
            <a:avLst/>
          </a:prstGeom>
          <a:noFill/>
        </p:spPr>
        <p:txBody>
          <a:bodyPr wrap="square" lIns="0" tIns="0" rIns="0" bIns="0">
            <a:spAutoFit/>
          </a:bodyPr>
          <a:lstStyle/>
          <a:p>
            <a:pPr algn="l"/>
            <a:r>
              <a:rPr sz="788" b="1">
                <a:solidFill>
                  <a:srgbClr val="9D482A"/>
                </a:solidFill>
                <a:latin typeface="Arial"/>
              </a:rPr>
              <a:t>HEBREW WORD STUDY · PSALMS 1–2</a:t>
            </a:r>
          </a:p>
        </p:txBody>
      </p:sp>
      <p:sp>
        <p:nvSpPr>
          <p:cNvPr id="3" name="Rectangle 2"/>
          <p:cNvSpPr/>
          <p:nvPr/>
        </p:nvSpPr>
        <p:spPr>
          <a:xfrm>
            <a:off x="534924" y="1323594"/>
            <a:ext cx="342900" cy="24003"/>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4" name="Rectangle 3"/>
          <p:cNvSpPr/>
          <p:nvPr/>
        </p:nvSpPr>
        <p:spPr>
          <a:xfrm>
            <a:off x="877824" y="1323594"/>
            <a:ext cx="6960870" cy="24003"/>
          </a:xfrm>
          <a:prstGeom prst="rect">
            <a:avLst/>
          </a:prstGeom>
          <a:solidFill>
            <a:srgbClr val="2E2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5" name="TextBox 4"/>
          <p:cNvSpPr txBox="1"/>
          <p:nvPr/>
        </p:nvSpPr>
        <p:spPr>
          <a:xfrm>
            <a:off x="534924" y="1481328"/>
            <a:ext cx="4663440" cy="346249"/>
          </a:xfrm>
          <a:prstGeom prst="rect">
            <a:avLst/>
          </a:prstGeom>
          <a:noFill/>
        </p:spPr>
        <p:txBody>
          <a:bodyPr wrap="square" lIns="0" tIns="0" rIns="0" bIns="0">
            <a:spAutoFit/>
          </a:bodyPr>
          <a:lstStyle/>
          <a:p>
            <a:pPr algn="l"/>
            <a:r>
              <a:rPr sz="2250" b="1">
                <a:solidFill>
                  <a:srgbClr val="2E241C"/>
                </a:solidFill>
                <a:latin typeface="Arial Rounded MT Bold"/>
              </a:rPr>
              <a:t>Meditate or Plot?</a:t>
            </a:r>
          </a:p>
        </p:txBody>
      </p:sp>
      <p:sp>
        <p:nvSpPr>
          <p:cNvPr id="6" name="TextBox 5"/>
          <p:cNvSpPr txBox="1"/>
          <p:nvPr/>
        </p:nvSpPr>
        <p:spPr>
          <a:xfrm>
            <a:off x="5623559" y="1543050"/>
            <a:ext cx="2215134" cy="121252"/>
          </a:xfrm>
          <a:prstGeom prst="rect">
            <a:avLst/>
          </a:prstGeom>
          <a:noFill/>
        </p:spPr>
        <p:txBody>
          <a:bodyPr wrap="square" lIns="0" tIns="0" rIns="0" bIns="0">
            <a:spAutoFit/>
          </a:bodyPr>
          <a:lstStyle/>
          <a:p>
            <a:pPr algn="r"/>
            <a:r>
              <a:rPr sz="788" b="1">
                <a:solidFill>
                  <a:srgbClr val="695746"/>
                </a:solidFill>
                <a:latin typeface="Arial"/>
              </a:rPr>
              <a:t>ONE ROOT · TWO DIRECTIONS</a:t>
            </a:r>
          </a:p>
        </p:txBody>
      </p:sp>
      <p:sp>
        <p:nvSpPr>
          <p:cNvPr id="7" name="TextBox 6"/>
          <p:cNvSpPr txBox="1"/>
          <p:nvPr/>
        </p:nvSpPr>
        <p:spPr>
          <a:xfrm>
            <a:off x="651510" y="2023111"/>
            <a:ext cx="3017520" cy="138499"/>
          </a:xfrm>
          <a:prstGeom prst="rect">
            <a:avLst/>
          </a:prstGeom>
          <a:noFill/>
        </p:spPr>
        <p:txBody>
          <a:bodyPr wrap="square" lIns="0" tIns="0" rIns="0" bIns="0">
            <a:spAutoFit/>
          </a:bodyPr>
          <a:lstStyle/>
          <a:p>
            <a:pPr algn="l"/>
            <a:r>
              <a:rPr sz="900" b="1">
                <a:solidFill>
                  <a:srgbClr val="9D482A"/>
                </a:solidFill>
                <a:latin typeface="Arial"/>
              </a:rPr>
              <a:t>PSALM 1:2</a:t>
            </a:r>
          </a:p>
        </p:txBody>
      </p:sp>
      <p:sp>
        <p:nvSpPr>
          <p:cNvPr id="8" name="TextBox 7"/>
          <p:cNvSpPr txBox="1"/>
          <p:nvPr/>
        </p:nvSpPr>
        <p:spPr>
          <a:xfrm>
            <a:off x="651510" y="2242566"/>
            <a:ext cx="3017520" cy="403957"/>
          </a:xfrm>
          <a:prstGeom prst="rect">
            <a:avLst/>
          </a:prstGeom>
          <a:noFill/>
        </p:spPr>
        <p:txBody>
          <a:bodyPr wrap="square" lIns="0" tIns="0" rIns="0" bIns="0">
            <a:spAutoFit/>
          </a:bodyPr>
          <a:lstStyle/>
          <a:p>
            <a:pPr algn="l"/>
            <a:r>
              <a:rPr sz="2625" b="1">
                <a:solidFill>
                  <a:srgbClr val="C27D2D"/>
                </a:solidFill>
                <a:latin typeface="Arial Rounded MT Bold"/>
              </a:rPr>
              <a:t>MEDITATE</a:t>
            </a:r>
          </a:p>
        </p:txBody>
      </p:sp>
      <p:sp>
        <p:nvSpPr>
          <p:cNvPr id="9" name="TextBox 8"/>
          <p:cNvSpPr txBox="1"/>
          <p:nvPr/>
        </p:nvSpPr>
        <p:spPr>
          <a:xfrm>
            <a:off x="651511" y="2743200"/>
            <a:ext cx="2983229" cy="265457"/>
          </a:xfrm>
          <a:prstGeom prst="rect">
            <a:avLst/>
          </a:prstGeom>
          <a:noFill/>
        </p:spPr>
        <p:txBody>
          <a:bodyPr wrap="square" lIns="0" tIns="0" rIns="0" bIns="0">
            <a:spAutoFit/>
          </a:bodyPr>
          <a:lstStyle/>
          <a:p>
            <a:pPr algn="l"/>
            <a:r>
              <a:rPr sz="1725">
                <a:solidFill>
                  <a:srgbClr val="2E241C"/>
                </a:solidFill>
                <a:latin typeface="Georgia"/>
              </a:rPr>
              <a:t>יֶהְגֶּה  ·  yehgeh</a:t>
            </a:r>
          </a:p>
        </p:txBody>
      </p:sp>
      <p:sp>
        <p:nvSpPr>
          <p:cNvPr id="10" name="TextBox 9"/>
          <p:cNvSpPr txBox="1"/>
          <p:nvPr/>
        </p:nvSpPr>
        <p:spPr>
          <a:xfrm>
            <a:off x="651510" y="3243834"/>
            <a:ext cx="2914650" cy="553998"/>
          </a:xfrm>
          <a:prstGeom prst="rect">
            <a:avLst/>
          </a:prstGeom>
          <a:noFill/>
        </p:spPr>
        <p:txBody>
          <a:bodyPr wrap="square" lIns="0" tIns="0" rIns="0" bIns="0">
            <a:spAutoFit/>
          </a:bodyPr>
          <a:lstStyle/>
          <a:p>
            <a:pPr algn="l"/>
            <a:r>
              <a:rPr lang="en-US" sz="1200" i="1" dirty="0">
                <a:solidFill>
                  <a:srgbClr val="2E241C"/>
                </a:solidFill>
                <a:latin typeface="Georgia"/>
              </a:rPr>
              <a:t>“but his delight is in the lawᵇ of the Lord,
and on his law he </a:t>
            </a:r>
            <a:r>
              <a:rPr lang="en-US" sz="1200" b="1" i="1" dirty="0">
                <a:solidFill>
                  <a:srgbClr val="FF0000"/>
                </a:solidFill>
                <a:latin typeface="Georgia"/>
              </a:rPr>
              <a:t>meditates</a:t>
            </a:r>
            <a:r>
              <a:rPr lang="en-US" sz="1200" i="1" dirty="0">
                <a:solidFill>
                  <a:srgbClr val="2E241C"/>
                </a:solidFill>
                <a:latin typeface="Georgia"/>
              </a:rPr>
              <a:t> day and night.”</a:t>
            </a:r>
          </a:p>
        </p:txBody>
      </p:sp>
      <p:sp>
        <p:nvSpPr>
          <p:cNvPr id="11" name="Rectangle 10"/>
          <p:cNvSpPr/>
          <p:nvPr/>
        </p:nvSpPr>
        <p:spPr>
          <a:xfrm>
            <a:off x="651510" y="4025646"/>
            <a:ext cx="2640330" cy="17145"/>
          </a:xfrm>
          <a:prstGeom prst="rect">
            <a:avLst/>
          </a:prstGeom>
          <a:solidFill>
            <a:srgbClr val="C27D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2" name="TextBox 11"/>
          <p:cNvSpPr txBox="1"/>
          <p:nvPr/>
        </p:nvSpPr>
        <p:spPr>
          <a:xfrm>
            <a:off x="651510" y="4162806"/>
            <a:ext cx="2846070" cy="300082"/>
          </a:xfrm>
          <a:prstGeom prst="rect">
            <a:avLst/>
          </a:prstGeom>
          <a:noFill/>
        </p:spPr>
        <p:txBody>
          <a:bodyPr wrap="square" lIns="0" tIns="0" rIns="0" bIns="0">
            <a:spAutoFit/>
          </a:bodyPr>
          <a:lstStyle/>
          <a:p>
            <a:pPr algn="l"/>
            <a:r>
              <a:rPr sz="975">
                <a:solidFill>
                  <a:srgbClr val="695746"/>
                </a:solidFill>
                <a:latin typeface="Arial"/>
              </a:rPr>
              <a:t>Object: God’s Torah
Direction: faithful delight</a:t>
            </a:r>
          </a:p>
        </p:txBody>
      </p:sp>
      <p:sp>
        <p:nvSpPr>
          <p:cNvPr id="13" name="TextBox 12"/>
          <p:cNvSpPr txBox="1"/>
          <p:nvPr/>
        </p:nvSpPr>
        <p:spPr>
          <a:xfrm>
            <a:off x="4816197" y="2023111"/>
            <a:ext cx="3017520" cy="138499"/>
          </a:xfrm>
          <a:prstGeom prst="rect">
            <a:avLst/>
          </a:prstGeom>
          <a:noFill/>
        </p:spPr>
        <p:txBody>
          <a:bodyPr wrap="square" lIns="0" tIns="0" rIns="0" bIns="0">
            <a:spAutoFit/>
          </a:bodyPr>
          <a:lstStyle/>
          <a:p>
            <a:pPr algn="r"/>
            <a:r>
              <a:rPr sz="900" b="1" dirty="0">
                <a:solidFill>
                  <a:srgbClr val="9D482A"/>
                </a:solidFill>
                <a:latin typeface="Arial"/>
              </a:rPr>
              <a:t>PSALM 2:1</a:t>
            </a:r>
          </a:p>
        </p:txBody>
      </p:sp>
      <p:sp>
        <p:nvSpPr>
          <p:cNvPr id="14" name="TextBox 13"/>
          <p:cNvSpPr txBox="1"/>
          <p:nvPr/>
        </p:nvSpPr>
        <p:spPr>
          <a:xfrm>
            <a:off x="4178403" y="2242566"/>
            <a:ext cx="3655314" cy="403957"/>
          </a:xfrm>
          <a:prstGeom prst="rect">
            <a:avLst/>
          </a:prstGeom>
          <a:noFill/>
        </p:spPr>
        <p:txBody>
          <a:bodyPr wrap="square" lIns="0" tIns="0" rIns="0" bIns="0">
            <a:spAutoFit/>
          </a:bodyPr>
          <a:lstStyle/>
          <a:p>
            <a:pPr algn="r"/>
            <a:r>
              <a:rPr sz="2625" b="1" dirty="0">
                <a:solidFill>
                  <a:srgbClr val="9D482A"/>
                </a:solidFill>
                <a:latin typeface="Arial Rounded MT Bold"/>
              </a:rPr>
              <a:t>PLOT</a:t>
            </a:r>
          </a:p>
        </p:txBody>
      </p:sp>
      <p:sp>
        <p:nvSpPr>
          <p:cNvPr id="15" name="TextBox 14"/>
          <p:cNvSpPr txBox="1"/>
          <p:nvPr/>
        </p:nvSpPr>
        <p:spPr>
          <a:xfrm>
            <a:off x="4178403" y="2743200"/>
            <a:ext cx="3655314" cy="265457"/>
          </a:xfrm>
          <a:prstGeom prst="rect">
            <a:avLst/>
          </a:prstGeom>
          <a:noFill/>
        </p:spPr>
        <p:txBody>
          <a:bodyPr wrap="square" lIns="0" tIns="0" rIns="0" bIns="0">
            <a:spAutoFit/>
          </a:bodyPr>
          <a:lstStyle/>
          <a:p>
            <a:pPr algn="r"/>
            <a:r>
              <a:rPr sz="1725">
                <a:solidFill>
                  <a:srgbClr val="2E241C"/>
                </a:solidFill>
                <a:latin typeface="Georgia"/>
              </a:rPr>
              <a:t>יֶהְגּוּ  ·  yehgu</a:t>
            </a:r>
          </a:p>
        </p:txBody>
      </p:sp>
      <p:sp>
        <p:nvSpPr>
          <p:cNvPr id="16" name="TextBox 15"/>
          <p:cNvSpPr txBox="1"/>
          <p:nvPr/>
        </p:nvSpPr>
        <p:spPr>
          <a:xfrm>
            <a:off x="4260699" y="3243834"/>
            <a:ext cx="3573018" cy="369332"/>
          </a:xfrm>
          <a:prstGeom prst="rect">
            <a:avLst/>
          </a:prstGeom>
          <a:noFill/>
        </p:spPr>
        <p:txBody>
          <a:bodyPr wrap="square" lIns="0" tIns="0" rIns="0" bIns="0">
            <a:spAutoFit/>
          </a:bodyPr>
          <a:lstStyle/>
          <a:p>
            <a:pPr algn="r"/>
            <a:r>
              <a:rPr lang="en-US" sz="1200" i="1" dirty="0">
                <a:solidFill>
                  <a:srgbClr val="2E241C"/>
                </a:solidFill>
                <a:latin typeface="Georgia"/>
              </a:rPr>
              <a:t>“Why do the nations rageᵃ
and the peoples </a:t>
            </a:r>
            <a:r>
              <a:rPr lang="en-US" sz="1200" b="1" i="1" dirty="0">
                <a:solidFill>
                  <a:srgbClr val="FF0000"/>
                </a:solidFill>
                <a:latin typeface="Georgia"/>
              </a:rPr>
              <a:t>plot</a:t>
            </a:r>
            <a:r>
              <a:rPr lang="en-US" sz="1200" i="1" dirty="0">
                <a:solidFill>
                  <a:srgbClr val="2E241C"/>
                </a:solidFill>
                <a:latin typeface="Georgia"/>
              </a:rPr>
              <a:t> in vain?”</a:t>
            </a:r>
          </a:p>
        </p:txBody>
      </p:sp>
      <p:sp>
        <p:nvSpPr>
          <p:cNvPr id="17" name="Rectangle 16"/>
          <p:cNvSpPr/>
          <p:nvPr/>
        </p:nvSpPr>
        <p:spPr>
          <a:xfrm>
            <a:off x="5193386" y="4025646"/>
            <a:ext cx="2640330" cy="17145"/>
          </a:xfrm>
          <a:prstGeom prst="rect">
            <a:avLst/>
          </a:prstGeom>
          <a:solidFill>
            <a:srgbClr val="9D48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8" name="TextBox 17"/>
          <p:cNvSpPr txBox="1"/>
          <p:nvPr/>
        </p:nvSpPr>
        <p:spPr>
          <a:xfrm>
            <a:off x="4987647" y="4162806"/>
            <a:ext cx="2846070" cy="300082"/>
          </a:xfrm>
          <a:prstGeom prst="rect">
            <a:avLst/>
          </a:prstGeom>
          <a:noFill/>
        </p:spPr>
        <p:txBody>
          <a:bodyPr wrap="square" lIns="0" tIns="0" rIns="0" bIns="0">
            <a:spAutoFit/>
          </a:bodyPr>
          <a:lstStyle/>
          <a:p>
            <a:pPr algn="r"/>
            <a:r>
              <a:rPr sz="975">
                <a:solidFill>
                  <a:srgbClr val="695746"/>
                </a:solidFill>
                <a:latin typeface="Arial"/>
              </a:rPr>
              <a:t>Object: emptiness
Direction: defiant resistance</a:t>
            </a:r>
          </a:p>
        </p:txBody>
      </p:sp>
      <p:sp>
        <p:nvSpPr>
          <p:cNvPr id="19" name="TextBox 18"/>
          <p:cNvSpPr txBox="1"/>
          <p:nvPr/>
        </p:nvSpPr>
        <p:spPr>
          <a:xfrm>
            <a:off x="3579876" y="2105406"/>
            <a:ext cx="1577340" cy="126958"/>
          </a:xfrm>
          <a:prstGeom prst="rect">
            <a:avLst/>
          </a:prstGeom>
          <a:noFill/>
        </p:spPr>
        <p:txBody>
          <a:bodyPr wrap="square" lIns="0" tIns="0" rIns="0" bIns="0">
            <a:spAutoFit/>
          </a:bodyPr>
          <a:lstStyle/>
          <a:p>
            <a:pPr algn="ctr"/>
            <a:r>
              <a:rPr sz="825" b="1">
                <a:solidFill>
                  <a:srgbClr val="695746"/>
                </a:solidFill>
                <a:latin typeface="Arial"/>
              </a:rPr>
              <a:t>THE SHARED ROOT</a:t>
            </a:r>
          </a:p>
        </p:txBody>
      </p:sp>
      <p:sp>
        <p:nvSpPr>
          <p:cNvPr id="20" name="TextBox 19"/>
          <p:cNvSpPr txBox="1"/>
          <p:nvPr/>
        </p:nvSpPr>
        <p:spPr>
          <a:xfrm>
            <a:off x="3511296" y="2393442"/>
            <a:ext cx="1714500" cy="553998"/>
          </a:xfrm>
          <a:prstGeom prst="rect">
            <a:avLst/>
          </a:prstGeom>
          <a:noFill/>
        </p:spPr>
        <p:txBody>
          <a:bodyPr wrap="square" lIns="0" tIns="0" rIns="0" bIns="0">
            <a:spAutoFit/>
          </a:bodyPr>
          <a:lstStyle/>
          <a:p>
            <a:pPr algn="ctr"/>
            <a:r>
              <a:rPr sz="3600" b="1">
                <a:solidFill>
                  <a:srgbClr val="2E241C"/>
                </a:solidFill>
                <a:latin typeface="Georgia"/>
              </a:rPr>
              <a:t>הָגָה</a:t>
            </a:r>
          </a:p>
        </p:txBody>
      </p:sp>
      <p:sp>
        <p:nvSpPr>
          <p:cNvPr id="21" name="TextBox 20"/>
          <p:cNvSpPr txBox="1"/>
          <p:nvPr/>
        </p:nvSpPr>
        <p:spPr>
          <a:xfrm>
            <a:off x="3511296" y="3010662"/>
            <a:ext cx="1714500" cy="196208"/>
          </a:xfrm>
          <a:prstGeom prst="rect">
            <a:avLst/>
          </a:prstGeom>
          <a:noFill/>
        </p:spPr>
        <p:txBody>
          <a:bodyPr wrap="square" lIns="0" tIns="0" rIns="0" bIns="0">
            <a:spAutoFit/>
          </a:bodyPr>
          <a:lstStyle/>
          <a:p>
            <a:pPr algn="ctr"/>
            <a:r>
              <a:rPr sz="1275" i="1">
                <a:solidFill>
                  <a:srgbClr val="9D482A"/>
                </a:solidFill>
                <a:latin typeface="Georgia"/>
              </a:rPr>
              <a:t>hāgâ · hagah</a:t>
            </a:r>
          </a:p>
        </p:txBody>
      </p:sp>
      <p:sp>
        <p:nvSpPr>
          <p:cNvPr id="22" name="TextBox 21"/>
          <p:cNvSpPr txBox="1"/>
          <p:nvPr/>
        </p:nvSpPr>
        <p:spPr>
          <a:xfrm>
            <a:off x="3531870" y="3422142"/>
            <a:ext cx="1673352" cy="553998"/>
          </a:xfrm>
          <a:prstGeom prst="rect">
            <a:avLst/>
          </a:prstGeom>
          <a:noFill/>
        </p:spPr>
        <p:txBody>
          <a:bodyPr wrap="square" lIns="0" tIns="0" rIns="0" bIns="0">
            <a:spAutoFit/>
          </a:bodyPr>
          <a:lstStyle/>
          <a:p>
            <a:pPr algn="ctr"/>
            <a:r>
              <a:rPr sz="1200">
                <a:solidFill>
                  <a:srgbClr val="695746"/>
                </a:solidFill>
                <a:latin typeface="Georgia"/>
              </a:rPr>
              <a:t>to murmur
to ponder
to rehearse</a:t>
            </a:r>
          </a:p>
        </p:txBody>
      </p:sp>
      <p:sp>
        <p:nvSpPr>
          <p:cNvPr id="23" name="Rectangle 22"/>
          <p:cNvSpPr/>
          <p:nvPr/>
        </p:nvSpPr>
        <p:spPr>
          <a:xfrm>
            <a:off x="534924" y="4848606"/>
            <a:ext cx="7303770" cy="8229"/>
          </a:xfrm>
          <a:prstGeom prst="rect">
            <a:avLst/>
          </a:prstGeom>
          <a:solidFill>
            <a:srgbClr val="695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24" name="TextBox 23"/>
          <p:cNvSpPr txBox="1"/>
          <p:nvPr/>
        </p:nvSpPr>
        <p:spPr>
          <a:xfrm>
            <a:off x="534924" y="4972050"/>
            <a:ext cx="5486400" cy="173124"/>
          </a:xfrm>
          <a:prstGeom prst="rect">
            <a:avLst/>
          </a:prstGeom>
          <a:noFill/>
        </p:spPr>
        <p:txBody>
          <a:bodyPr wrap="square" lIns="0" tIns="0" rIns="0" bIns="0">
            <a:spAutoFit/>
          </a:bodyPr>
          <a:lstStyle/>
          <a:p>
            <a:pPr algn="l"/>
            <a:r>
              <a:rPr sz="1125" i="1">
                <a:solidFill>
                  <a:srgbClr val="2E241C"/>
                </a:solidFill>
                <a:latin typeface="Georgia"/>
              </a:rPr>
              <a:t>The battle is not whether we meditate—but what our hearts rehearse.</a:t>
            </a:r>
          </a:p>
        </p:txBody>
      </p:sp>
      <p:sp>
        <p:nvSpPr>
          <p:cNvPr id="25" name="TextBox 24"/>
          <p:cNvSpPr txBox="1"/>
          <p:nvPr/>
        </p:nvSpPr>
        <p:spPr>
          <a:xfrm>
            <a:off x="5781294" y="4992624"/>
            <a:ext cx="2057400" cy="121252"/>
          </a:xfrm>
          <a:prstGeom prst="rect">
            <a:avLst/>
          </a:prstGeom>
          <a:noFill/>
        </p:spPr>
        <p:txBody>
          <a:bodyPr wrap="square" lIns="0" tIns="0" rIns="0" bIns="0">
            <a:spAutoFit/>
          </a:bodyPr>
          <a:lstStyle/>
          <a:p>
            <a:pPr algn="r"/>
            <a:r>
              <a:rPr sz="788" b="1">
                <a:solidFill>
                  <a:srgbClr val="9D482A"/>
                </a:solidFill>
                <a:latin typeface="Arial"/>
              </a:rPr>
              <a:t>Psalm 1:2 · Psalm 2:1</a:t>
            </a:r>
          </a:p>
        </p:txBody>
      </p:sp>
      <p:sp>
        <p:nvSpPr>
          <p:cNvPr id="26" name="TextBox 25"/>
          <p:cNvSpPr txBox="1"/>
          <p:nvPr/>
        </p:nvSpPr>
        <p:spPr>
          <a:xfrm>
            <a:off x="534924" y="5287518"/>
            <a:ext cx="7303770" cy="98168"/>
          </a:xfrm>
          <a:prstGeom prst="rect">
            <a:avLst/>
          </a:prstGeom>
          <a:noFill/>
        </p:spPr>
        <p:txBody>
          <a:bodyPr wrap="square" lIns="0" tIns="0" rIns="0" bIns="0">
            <a:spAutoFit/>
          </a:bodyPr>
          <a:lstStyle/>
          <a:p>
            <a:pPr algn="l"/>
            <a:r>
              <a:rPr sz="638">
                <a:solidFill>
                  <a:srgbClr val="695746"/>
                </a:solidFill>
                <a:latin typeface="Arial"/>
              </a:rPr>
              <a:t>Hebrew forms: Bible Hub interlinear text analysis · Strong’s 1897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5AC84-40C0-AFAE-2FBA-CA8441819A67}"/>
            </a:ext>
          </a:extLst>
        </p:cNvPr>
        <p:cNvGrpSpPr/>
        <p:nvPr/>
      </p:nvGrpSpPr>
      <p:grpSpPr>
        <a:xfrm>
          <a:off x="0" y="0"/>
          <a:ext cx="0" cy="0"/>
          <a:chOff x="0" y="0"/>
          <a:chExt cx="0" cy="0"/>
        </a:xfrm>
      </p:grpSpPr>
      <p:pic>
        <p:nvPicPr>
          <p:cNvPr id="5" name="그림 4">
            <a:extLst>
              <a:ext uri="{FF2B5EF4-FFF2-40B4-BE49-F238E27FC236}">
                <a16:creationId xmlns:a16="http://schemas.microsoft.com/office/drawing/2014/main" id="{0BC8C594-91C2-D99A-41C1-1B05CC7A0212}"/>
              </a:ext>
            </a:extLst>
          </p:cNvPr>
          <p:cNvPicPr>
            <a:picLocks noChangeAspect="1"/>
          </p:cNvPicPr>
          <p:nvPr/>
        </p:nvPicPr>
        <p:blipFill>
          <a:blip r:embed="rId2">
            <a:extLst>
              <a:ext uri="{28A0092B-C50C-407E-A947-70E740481C1C}">
                <a14:useLocalDpi xmlns:a14="http://schemas.microsoft.com/office/drawing/2010/main" val="0"/>
              </a:ext>
            </a:extLst>
          </a:blip>
          <a:srcRect t="15462" b="269"/>
          <a:stretch>
            <a:fillRect/>
          </a:stretch>
        </p:blipFill>
        <p:spPr>
          <a:xfrm>
            <a:off x="15" y="857257"/>
            <a:ext cx="9143985" cy="5143493"/>
          </a:xfrm>
          <a:prstGeom prst="rect">
            <a:avLst/>
          </a:prstGeom>
        </p:spPr>
      </p:pic>
      <p:sp>
        <p:nvSpPr>
          <p:cNvPr id="2" name="제목 1">
            <a:extLst>
              <a:ext uri="{FF2B5EF4-FFF2-40B4-BE49-F238E27FC236}">
                <a16:creationId xmlns:a16="http://schemas.microsoft.com/office/drawing/2014/main" id="{A3B3321B-ADBE-6F8A-E917-5F1AFB63EB6B}"/>
              </a:ext>
            </a:extLst>
          </p:cNvPr>
          <p:cNvSpPr>
            <a:spLocks noGrp="1"/>
          </p:cNvSpPr>
          <p:nvPr>
            <p:ph type="ctrTitle"/>
          </p:nvPr>
        </p:nvSpPr>
        <p:spPr>
          <a:xfrm>
            <a:off x="1436915" y="2807839"/>
            <a:ext cx="7004957" cy="730760"/>
          </a:xfrm>
          <a:ln>
            <a:noFill/>
          </a:ln>
        </p:spPr>
        <p:txBody>
          <a:bodyPr anchor="ctr">
            <a:noAutofit/>
          </a:bodyPr>
          <a:lstStyle/>
          <a:p>
            <a:r>
              <a:rPr lang="en-US" sz="3750" dirty="0">
                <a:solidFill>
                  <a:schemeClr val="bg1"/>
                </a:solidFill>
                <a:latin typeface="Arial Rounded MT Bold" panose="020F0704030504030204" pitchFamily="34" charset="0"/>
              </a:rPr>
              <a:t>Until A Son was Sent to Us</a:t>
            </a:r>
          </a:p>
        </p:txBody>
      </p:sp>
      <p:sp>
        <p:nvSpPr>
          <p:cNvPr id="3" name="부제목 2">
            <a:extLst>
              <a:ext uri="{FF2B5EF4-FFF2-40B4-BE49-F238E27FC236}">
                <a16:creationId xmlns:a16="http://schemas.microsoft.com/office/drawing/2014/main" id="{11673DD3-36E8-D6EE-064A-0D60CB685F97}"/>
              </a:ext>
            </a:extLst>
          </p:cNvPr>
          <p:cNvSpPr>
            <a:spLocks noGrp="1"/>
          </p:cNvSpPr>
          <p:nvPr>
            <p:ph type="subTitle" idx="1"/>
          </p:nvPr>
        </p:nvSpPr>
        <p:spPr>
          <a:xfrm>
            <a:off x="5020651" y="3646750"/>
            <a:ext cx="2725151" cy="730760"/>
          </a:xfrm>
        </p:spPr>
        <p:txBody>
          <a:bodyPr anchor="ctr">
            <a:normAutofit/>
          </a:bodyPr>
          <a:lstStyle/>
          <a:p>
            <a:pPr algn="r"/>
            <a:r>
              <a:rPr lang="en-US" sz="2625" dirty="0"/>
              <a:t>Timothy S. Yoon </a:t>
            </a:r>
          </a:p>
        </p:txBody>
      </p:sp>
    </p:spTree>
    <p:extLst>
      <p:ext uri="{BB962C8B-B14F-4D97-AF65-F5344CB8AC3E}">
        <p14:creationId xmlns:p14="http://schemas.microsoft.com/office/powerpoint/2010/main" val="171623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6085B-D20A-3AE2-977C-2D29EE7EABCF}"/>
            </a:ext>
          </a:extLst>
        </p:cNvPr>
        <p:cNvGrpSpPr/>
        <p:nvPr/>
      </p:nvGrpSpPr>
      <p:grpSpPr>
        <a:xfrm>
          <a:off x="0" y="0"/>
          <a:ext cx="0" cy="0"/>
          <a:chOff x="0" y="0"/>
          <a:chExt cx="0" cy="0"/>
        </a:xfrm>
      </p:grpSpPr>
      <p:pic>
        <p:nvPicPr>
          <p:cNvPr id="4" name="Picture 3" descr="A cookie and a glass of coffee&#10;&#10;Description automatically generated with low confidence">
            <a:extLst>
              <a:ext uri="{FF2B5EF4-FFF2-40B4-BE49-F238E27FC236}">
                <a16:creationId xmlns:a16="http://schemas.microsoft.com/office/drawing/2014/main" id="{88FC5FF5-350E-6637-70AC-C60B721EB7FB}"/>
              </a:ext>
            </a:extLst>
          </p:cNvPr>
          <p:cNvPicPr>
            <a:picLocks noChangeAspect="1"/>
          </p:cNvPicPr>
          <p:nvPr/>
        </p:nvPicPr>
        <p:blipFill rotWithShape="1">
          <a:blip r:embed="rId2"/>
          <a:srcRect l="47866" r="7629" b="1"/>
          <a:stretch/>
        </p:blipFill>
        <p:spPr>
          <a:xfrm>
            <a:off x="5117910" y="10"/>
            <a:ext cx="402609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 name="Content Placeholder 2">
            <a:extLst>
              <a:ext uri="{FF2B5EF4-FFF2-40B4-BE49-F238E27FC236}">
                <a16:creationId xmlns:a16="http://schemas.microsoft.com/office/drawing/2014/main" id="{C9E16585-D3EA-989C-8057-53E46C0DA8E0}"/>
              </a:ext>
            </a:extLst>
          </p:cNvPr>
          <p:cNvSpPr>
            <a:spLocks noGrp="1"/>
          </p:cNvSpPr>
          <p:nvPr>
            <p:ph idx="1"/>
          </p:nvPr>
        </p:nvSpPr>
        <p:spPr>
          <a:xfrm>
            <a:off x="204717" y="122830"/>
            <a:ext cx="5554638" cy="6735170"/>
          </a:xfrm>
        </p:spPr>
        <p:txBody>
          <a:bodyPr>
            <a:noAutofit/>
          </a:bodyPr>
          <a:lstStyle/>
          <a:p>
            <a:pPr marL="0" indent="0">
              <a:buNone/>
            </a:pPr>
            <a:r>
              <a:rPr lang="en-US" sz="4000" b="1" dirty="0">
                <a:solidFill>
                  <a:srgbClr val="C00000"/>
                </a:solidFill>
                <a:effectLst>
                  <a:glow rad="127000">
                    <a:schemeClr val="bg1"/>
                  </a:glow>
                </a:effectLst>
              </a:rPr>
              <a:t>1 Corinthians 11:23-26</a:t>
            </a:r>
          </a:p>
          <a:p>
            <a:pPr marL="0" indent="0">
              <a:buNone/>
            </a:pPr>
            <a:r>
              <a:rPr lang="en-CA" sz="3000" dirty="0">
                <a:effectLst>
                  <a:glow rad="127000">
                    <a:schemeClr val="bg1"/>
                  </a:glow>
                </a:effectLst>
              </a:rPr>
              <a:t>The Lord Jesus, on the night </a:t>
            </a:r>
            <a:br>
              <a:rPr lang="en-CA" sz="3000" dirty="0">
                <a:effectLst>
                  <a:glow rad="127000">
                    <a:schemeClr val="bg1"/>
                  </a:glow>
                </a:effectLst>
              </a:rPr>
            </a:br>
            <a:r>
              <a:rPr lang="en-CA" sz="3000" dirty="0">
                <a:effectLst>
                  <a:glow rad="127000">
                    <a:schemeClr val="bg1"/>
                  </a:glow>
                </a:effectLst>
              </a:rPr>
              <a:t>He was betrayed, took bread, </a:t>
            </a:r>
            <a:br>
              <a:rPr lang="en-CA" sz="3000" dirty="0">
                <a:effectLst>
                  <a:glow rad="127000">
                    <a:schemeClr val="bg1"/>
                  </a:glow>
                </a:effectLst>
              </a:rPr>
            </a:br>
            <a:r>
              <a:rPr lang="en-CA" sz="3000" dirty="0">
                <a:effectLst>
                  <a:glow rad="127000">
                    <a:schemeClr val="bg1"/>
                  </a:glow>
                </a:effectLst>
              </a:rPr>
              <a:t>and when He had given thanks, </a:t>
            </a:r>
            <a:br>
              <a:rPr lang="en-CA" sz="3000" dirty="0">
                <a:effectLst>
                  <a:glow rad="127000">
                    <a:schemeClr val="bg1"/>
                  </a:glow>
                </a:effectLst>
              </a:rPr>
            </a:br>
            <a:r>
              <a:rPr lang="en-CA" sz="3000" dirty="0">
                <a:effectLst>
                  <a:glow rad="127000">
                    <a:schemeClr val="bg1"/>
                  </a:glow>
                </a:effectLst>
              </a:rPr>
              <a:t>He broke it and said, </a:t>
            </a:r>
            <a:br>
              <a:rPr lang="en-CA" sz="3000" dirty="0">
                <a:effectLst>
                  <a:glow rad="127000">
                    <a:schemeClr val="bg1"/>
                  </a:glow>
                </a:effectLst>
              </a:rPr>
            </a:br>
            <a:r>
              <a:rPr lang="en-CA" sz="3000" dirty="0">
                <a:effectLst>
                  <a:glow rad="127000">
                    <a:schemeClr val="bg1"/>
                  </a:glow>
                </a:effectLst>
              </a:rPr>
              <a:t>“</a:t>
            </a:r>
            <a:r>
              <a:rPr lang="en-CA" sz="3000" b="1" dirty="0">
                <a:solidFill>
                  <a:srgbClr val="C00000"/>
                </a:solidFill>
                <a:effectLst>
                  <a:glow rad="127000">
                    <a:schemeClr val="bg1"/>
                  </a:glow>
                </a:effectLst>
              </a:rPr>
              <a:t>This is My body, which is for you; do this in remembrance of Me</a:t>
            </a:r>
            <a:r>
              <a:rPr lang="en-CA" sz="3000" dirty="0">
                <a:effectLst>
                  <a:glow rad="127000">
                    <a:schemeClr val="bg1"/>
                  </a:glow>
                </a:effectLst>
              </a:rPr>
              <a:t>.” </a:t>
            </a:r>
            <a:endParaRPr lang="en-US" sz="3000" dirty="0">
              <a:effectLst>
                <a:glow rad="127000">
                  <a:schemeClr val="bg1"/>
                </a:glow>
              </a:effectLst>
            </a:endParaRPr>
          </a:p>
          <a:p>
            <a:pPr marL="0" indent="0">
              <a:buNone/>
            </a:pPr>
            <a:r>
              <a:rPr lang="en-CA" sz="3000" dirty="0">
                <a:effectLst>
                  <a:glow rad="127000">
                    <a:schemeClr val="bg1"/>
                  </a:glow>
                </a:effectLst>
              </a:rPr>
              <a:t>In the same way, after supper </a:t>
            </a:r>
            <a:br>
              <a:rPr lang="en-CA" sz="3000" dirty="0">
                <a:effectLst>
                  <a:glow rad="127000">
                    <a:schemeClr val="bg1"/>
                  </a:glow>
                </a:effectLst>
              </a:rPr>
            </a:br>
            <a:r>
              <a:rPr lang="en-CA" sz="3000" dirty="0">
                <a:effectLst>
                  <a:glow rad="127000">
                    <a:schemeClr val="bg1"/>
                  </a:glow>
                </a:effectLst>
              </a:rPr>
              <a:t>He took the cup, saying, </a:t>
            </a:r>
            <a:br>
              <a:rPr lang="en-CA" sz="3000" dirty="0">
                <a:effectLst>
                  <a:glow rad="127000">
                    <a:schemeClr val="bg1"/>
                  </a:glow>
                </a:effectLst>
              </a:rPr>
            </a:br>
            <a:r>
              <a:rPr lang="en-CA" sz="3000" dirty="0">
                <a:effectLst>
                  <a:glow rad="127000">
                    <a:schemeClr val="bg1"/>
                  </a:glow>
                </a:effectLst>
              </a:rPr>
              <a:t>“</a:t>
            </a:r>
            <a:r>
              <a:rPr lang="en-CA" sz="3000" b="1" dirty="0">
                <a:solidFill>
                  <a:srgbClr val="C00000"/>
                </a:solidFill>
                <a:effectLst>
                  <a:glow rad="127000">
                    <a:schemeClr val="bg1"/>
                  </a:glow>
                </a:effectLst>
              </a:rPr>
              <a:t>This cup is the new covenant in My blood; do this, whenever you drink it, in remembrance of Me</a:t>
            </a:r>
            <a:r>
              <a:rPr lang="en-CA" sz="3000" dirty="0">
                <a:effectLst>
                  <a:glow rad="127000">
                    <a:schemeClr val="bg1"/>
                  </a:glow>
                </a:effectLst>
              </a:rPr>
              <a:t>.” </a:t>
            </a:r>
          </a:p>
          <a:p>
            <a:pPr marL="0" indent="0">
              <a:buNone/>
            </a:pPr>
            <a:r>
              <a:rPr lang="en-CA" sz="3000" dirty="0">
                <a:effectLst>
                  <a:glow rad="127000">
                    <a:schemeClr val="bg1"/>
                  </a:glow>
                </a:effectLst>
              </a:rPr>
              <a:t>For whenever you eat this bread and drink this cup, you proclaim </a:t>
            </a:r>
            <a:br>
              <a:rPr lang="en-CA" sz="3000" dirty="0">
                <a:effectLst>
                  <a:glow rad="127000">
                    <a:schemeClr val="bg1"/>
                  </a:glow>
                </a:effectLst>
              </a:rPr>
            </a:br>
            <a:r>
              <a:rPr lang="en-CA" sz="3000" dirty="0">
                <a:effectLst>
                  <a:glow rad="127000">
                    <a:schemeClr val="bg1"/>
                  </a:glow>
                </a:effectLst>
              </a:rPr>
              <a:t>the Lord’s death until He comes.</a:t>
            </a:r>
            <a:endParaRPr lang="en-US" sz="3000" dirty="0">
              <a:effectLst>
                <a:glow rad="127000">
                  <a:schemeClr val="bg1"/>
                </a:glow>
              </a:effectLst>
            </a:endParaRPr>
          </a:p>
        </p:txBody>
      </p:sp>
    </p:spTree>
    <p:extLst>
      <p:ext uri="{BB962C8B-B14F-4D97-AF65-F5344CB8AC3E}">
        <p14:creationId xmlns:p14="http://schemas.microsoft.com/office/powerpoint/2010/main" val="4030707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1BA3-4CC2-4B3F-9E14-72C1BAF23E6B}"/>
              </a:ext>
            </a:extLst>
          </p:cNvPr>
          <p:cNvSpPr>
            <a:spLocks noGrp="1"/>
          </p:cNvSpPr>
          <p:nvPr>
            <p:ph type="title"/>
          </p:nvPr>
        </p:nvSpPr>
        <p:spPr>
          <a:xfrm>
            <a:off x="3716638" y="172996"/>
            <a:ext cx="5449330" cy="1650926"/>
          </a:xfrm>
        </p:spPr>
        <p:txBody>
          <a:bodyPr anchor="b">
            <a:normAutofit/>
          </a:bodyPr>
          <a:lstStyle/>
          <a:p>
            <a:pPr algn="ctr"/>
            <a:r>
              <a:rPr lang="en-CA" sz="5400" b="1" dirty="0">
                <a:effectLst>
                  <a:glow rad="127000">
                    <a:schemeClr val="bg1"/>
                  </a:glow>
                </a:effectLst>
              </a:rPr>
              <a:t>We’re so glad you joined us today!</a:t>
            </a:r>
          </a:p>
        </p:txBody>
      </p:sp>
      <p:sp>
        <p:nvSpPr>
          <p:cNvPr id="3" name="Content Placeholder 2">
            <a:extLst>
              <a:ext uri="{FF2B5EF4-FFF2-40B4-BE49-F238E27FC236}">
                <a16:creationId xmlns:a16="http://schemas.microsoft.com/office/drawing/2014/main" id="{614129FB-17D3-4FE0-AC96-C5995A609F26}"/>
              </a:ext>
            </a:extLst>
          </p:cNvPr>
          <p:cNvSpPr>
            <a:spLocks noGrp="1"/>
          </p:cNvSpPr>
          <p:nvPr>
            <p:ph idx="1"/>
          </p:nvPr>
        </p:nvSpPr>
        <p:spPr>
          <a:xfrm>
            <a:off x="3694670" y="1993900"/>
            <a:ext cx="5449330" cy="4864100"/>
          </a:xfrm>
        </p:spPr>
        <p:txBody>
          <a:bodyPr>
            <a:noAutofit/>
          </a:bodyPr>
          <a:lstStyle/>
          <a:p>
            <a:pPr marL="0" indent="0" algn="ctr">
              <a:spcBef>
                <a:spcPts val="450"/>
              </a:spcBef>
              <a:buNone/>
            </a:pPr>
            <a:r>
              <a:rPr lang="en-US" sz="4400" b="1" i="1" spc="-8" dirty="0">
                <a:solidFill>
                  <a:srgbClr val="006600"/>
                </a:solidFill>
                <a:effectLst>
                  <a:glow rad="127000">
                    <a:schemeClr val="bg1"/>
                  </a:glow>
                </a:effectLst>
              </a:rPr>
              <a:t>Please join us </a:t>
            </a:r>
            <a:br>
              <a:rPr lang="en-US" sz="4400" b="1" i="1" spc="-8" dirty="0">
                <a:solidFill>
                  <a:srgbClr val="006600"/>
                </a:solidFill>
                <a:effectLst>
                  <a:glow rad="127000">
                    <a:schemeClr val="bg1"/>
                  </a:glow>
                </a:effectLst>
              </a:rPr>
            </a:br>
            <a:r>
              <a:rPr lang="en-US" sz="4400" b="1" i="1" spc="-8" dirty="0">
                <a:solidFill>
                  <a:srgbClr val="006600"/>
                </a:solidFill>
                <a:effectLst>
                  <a:glow rad="127000">
                    <a:schemeClr val="bg1"/>
                  </a:glow>
                </a:effectLst>
              </a:rPr>
              <a:t>for refreshments </a:t>
            </a:r>
            <a:br>
              <a:rPr lang="en-US" sz="4400" b="1" i="1" spc="-8" dirty="0">
                <a:solidFill>
                  <a:srgbClr val="006600"/>
                </a:solidFill>
                <a:effectLst>
                  <a:glow rad="127000">
                    <a:schemeClr val="bg1"/>
                  </a:glow>
                </a:effectLst>
              </a:rPr>
            </a:br>
            <a:r>
              <a:rPr lang="en-US" sz="4400" b="1" i="1" spc="-8" dirty="0">
                <a:solidFill>
                  <a:srgbClr val="006600"/>
                </a:solidFill>
                <a:effectLst>
                  <a:glow rad="127000">
                    <a:schemeClr val="bg1"/>
                  </a:glow>
                </a:effectLst>
              </a:rPr>
              <a:t>&amp; fellowship!</a:t>
            </a:r>
          </a:p>
          <a:p>
            <a:pPr marL="0" indent="0" algn="ctr">
              <a:spcBef>
                <a:spcPts val="450"/>
              </a:spcBef>
              <a:buNone/>
            </a:pPr>
            <a:endParaRPr lang="en-US" sz="2400" i="1" dirty="0">
              <a:effectLst>
                <a:glow rad="127000">
                  <a:schemeClr val="bg1"/>
                </a:glow>
              </a:effectLst>
            </a:endParaRPr>
          </a:p>
          <a:p>
            <a:pPr marL="0" indent="0" algn="ctr">
              <a:spcBef>
                <a:spcPts val="450"/>
              </a:spcBef>
              <a:buNone/>
            </a:pPr>
            <a:r>
              <a:rPr lang="en-US" sz="3600" i="1" dirty="0">
                <a:effectLst>
                  <a:glow rad="127000">
                    <a:schemeClr val="bg1"/>
                  </a:glow>
                </a:effectLst>
              </a:rPr>
              <a:t>See the </a:t>
            </a:r>
            <a:r>
              <a:rPr lang="en-US" sz="3600" b="1" i="1" dirty="0">
                <a:effectLst>
                  <a:glow rad="127000">
                    <a:schemeClr val="bg1"/>
                  </a:glow>
                </a:effectLst>
              </a:rPr>
              <a:t>bulletin</a:t>
            </a:r>
            <a:r>
              <a:rPr lang="en-US" sz="3600" i="1" dirty="0">
                <a:effectLst>
                  <a:glow rad="127000">
                    <a:schemeClr val="bg1"/>
                  </a:glow>
                </a:effectLst>
              </a:rPr>
              <a:t> </a:t>
            </a:r>
            <a:br>
              <a:rPr lang="en-US" sz="3600" i="1" dirty="0">
                <a:effectLst>
                  <a:glow rad="127000">
                    <a:schemeClr val="bg1"/>
                  </a:glow>
                </a:effectLst>
              </a:rPr>
            </a:br>
            <a:r>
              <a:rPr lang="en-US" sz="3600" i="1" dirty="0">
                <a:effectLst>
                  <a:glow rad="127000">
                    <a:schemeClr val="bg1"/>
                  </a:glow>
                </a:effectLst>
              </a:rPr>
              <a:t>for more info, </a:t>
            </a:r>
            <a:br>
              <a:rPr lang="en-US" sz="3600" i="1" dirty="0">
                <a:effectLst>
                  <a:glow rad="127000">
                    <a:schemeClr val="bg1"/>
                  </a:glow>
                </a:effectLst>
              </a:rPr>
            </a:br>
            <a:r>
              <a:rPr lang="en-US" sz="3600" i="1" dirty="0">
                <a:effectLst>
                  <a:glow rad="127000">
                    <a:schemeClr val="bg1"/>
                  </a:glow>
                </a:effectLst>
              </a:rPr>
              <a:t>or </a:t>
            </a:r>
            <a:r>
              <a:rPr lang="en-US" sz="3600" b="1" i="1" dirty="0">
                <a:effectLst>
                  <a:glow rad="127000">
                    <a:schemeClr val="bg1"/>
                  </a:glow>
                </a:effectLst>
              </a:rPr>
              <a:t>contact</a:t>
            </a:r>
            <a:r>
              <a:rPr lang="en-US" sz="3600" i="1" dirty="0">
                <a:effectLst>
                  <a:glow rad="127000">
                    <a:schemeClr val="bg1"/>
                  </a:glow>
                </a:effectLst>
              </a:rPr>
              <a:t> us at </a:t>
            </a:r>
            <a:r>
              <a:rPr lang="en-US" sz="3600" b="1" i="1" dirty="0">
                <a:solidFill>
                  <a:srgbClr val="0000CC"/>
                </a:solidFill>
                <a:effectLst>
                  <a:glow rad="127000">
                    <a:schemeClr val="bg1"/>
                  </a:glow>
                </a:effectLst>
              </a:rPr>
              <a:t>parkdaleonline@gmail.com </a:t>
            </a:r>
            <a:endParaRPr lang="en-US" sz="3600" i="1" dirty="0">
              <a:effectLst>
                <a:glow rad="127000">
                  <a:schemeClr val="bg1"/>
                </a:glow>
              </a:effectLst>
            </a:endParaRPr>
          </a:p>
        </p:txBody>
      </p:sp>
      <p:pic>
        <p:nvPicPr>
          <p:cNvPr id="4" name="Picture 3" descr="A church with a cross on the wall&#10;&#10;Description automatically generated">
            <a:extLst>
              <a:ext uri="{FF2B5EF4-FFF2-40B4-BE49-F238E27FC236}">
                <a16:creationId xmlns:a16="http://schemas.microsoft.com/office/drawing/2014/main" id="{C8825370-DF34-49CE-39CE-BFA6D08DA66E}"/>
              </a:ext>
            </a:extLst>
          </p:cNvPr>
          <p:cNvPicPr>
            <a:picLocks noChangeAspect="1"/>
          </p:cNvPicPr>
          <p:nvPr/>
        </p:nvPicPr>
        <p:blipFill>
          <a:blip r:embed="rId2">
            <a:extLst>
              <a:ext uri="{28A0092B-C50C-407E-A947-70E740481C1C}">
                <a14:useLocalDpi xmlns:a14="http://schemas.microsoft.com/office/drawing/2010/main" val="0"/>
              </a:ext>
            </a:extLst>
          </a:blip>
          <a:srcRect l="26939" r="-1"/>
          <a:stretch>
            <a:fillRect/>
          </a:stretch>
        </p:blipFill>
        <p:spPr>
          <a:xfrm>
            <a:off x="0" y="0"/>
            <a:ext cx="3720820" cy="6847326"/>
          </a:xfrm>
          <a:prstGeom prst="rect">
            <a:avLst/>
          </a:prstGeom>
        </p:spPr>
      </p:pic>
    </p:spTree>
    <p:extLst>
      <p:ext uri="{BB962C8B-B14F-4D97-AF65-F5344CB8AC3E}">
        <p14:creationId xmlns:p14="http://schemas.microsoft.com/office/powerpoint/2010/main" val="2329067877"/>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21372</TotalTime>
  <Words>2366</Words>
  <Application>Microsoft Office PowerPoint</Application>
  <PresentationFormat>On-screen Show (4:3)</PresentationFormat>
  <Paragraphs>274</Paragraphs>
  <Slides>31</Slides>
  <Notes>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Arial Rounded MT Bold</vt:lpstr>
      <vt:lpstr>Calibri</vt:lpstr>
      <vt:lpstr>Calibri Light</vt:lpstr>
      <vt:lpstr>Georgia</vt:lpstr>
      <vt:lpstr>Office 2013 - 2022 Theme</vt:lpstr>
      <vt:lpstr>PowerPoint Presentation</vt:lpstr>
      <vt:lpstr>Songs</vt:lpstr>
      <vt:lpstr>Welcome  to Parkdale Church!</vt:lpstr>
      <vt:lpstr>Coming events!</vt:lpstr>
      <vt:lpstr>Offering</vt:lpstr>
      <vt:lpstr>PowerPoint Presentation</vt:lpstr>
      <vt:lpstr>Kids’ Minute</vt:lpstr>
      <vt:lpstr>Until A Son was Sent to Us</vt:lpstr>
      <vt:lpstr>PowerPoint Presentation</vt:lpstr>
      <vt:lpstr>PowerPoint Presentation</vt:lpstr>
      <vt:lpstr>PowerPoint Presentation</vt:lpstr>
      <vt:lpstr>PowerPoint Presentation</vt:lpstr>
      <vt:lpstr>PowerPoint Presentation</vt:lpstr>
      <vt:lpstr>PowerPoint Presentation</vt:lpstr>
      <vt:lpstr>Until A Son was Sent to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Battle God Focuses on
in the Age of the Judges</vt:lpstr>
      <vt:lpstr>PowerPoint Presentation</vt:lpstr>
      <vt:lpstr>Until A Son was Sent to Us</vt:lpstr>
      <vt:lpstr>PowerPoint Presentation</vt:lpstr>
      <vt:lpstr>We’re so glad you joined us today!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Stewart</dc:creator>
  <cp:lastModifiedBy>Parkdale Church</cp:lastModifiedBy>
  <cp:revision>164</cp:revision>
  <dcterms:created xsi:type="dcterms:W3CDTF">2021-01-22T20:41:10Z</dcterms:created>
  <dcterms:modified xsi:type="dcterms:W3CDTF">2026-10-31T20:12:40Z</dcterms:modified>
</cp:coreProperties>
</file>